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Lst>
  <p:sldSz cy="8229600" cx="14630400"/>
  <p:notesSz cx="8229600" cy="14630400"/>
  <p:defaultTextStyle>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611"/>
    <p:restoredTop sz="94610"/>
  </p:normalViewPr>
  <p:slideViewPr>
    <p:cSldViewPr snapToGrid="0" snapToObjects="1">
      <p:cViewPr varScale="1">
        <p:scale>
          <a:sx n="136" d="100"/>
          <a:sy n="136" d="100"/>
        </p:scale>
        <p:origin x="216" y="312"/>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tableStyles" Target="tableStyles.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41" name=""/>
        <p:cNvGrpSpPr/>
        <p:nvPr/>
      </p:nvGrpSpPr>
      <p:grpSpPr>
        <a:xfrm>
          <a:off x="0" y="0"/>
          <a:ext cx="0" cy="0"/>
          <a:chOff x="0" y="0"/>
          <a:chExt cx="0" cy="0"/>
        </a:xfrm>
      </p:grpSpPr>
      <p:sp>
        <p:nvSpPr>
          <p:cNvPr id="1048671"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lang="en-US"/>
          </a:p>
        </p:txBody>
      </p:sp>
      <p:sp>
        <p:nvSpPr>
          <p:cNvPr id="1048672" name="Date Placeholder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5282F153-3F37-0F45-9E97-73ACFA13230C}" type="datetimeFigureOut">
              <a:rPr lang="en-US"/>
              <a:t>7/23/19</a:t>
            </a:fld>
            <a:endParaRPr lang="en-US"/>
          </a:p>
        </p:txBody>
      </p:sp>
      <p:sp>
        <p:nvSpPr>
          <p:cNvPr id="1048673" name="Slide Image Placeholder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lang="en-US"/>
          </a:p>
        </p:txBody>
      </p:sp>
      <p:sp>
        <p:nvSpPr>
          <p:cNvPr id="1048674" name="Notes Placeholder 4"/>
          <p:cNvSpPr>
            <a:spLocks noGrp="1"/>
          </p:cNvSpPr>
          <p:nvPr>
            <p:ph type="body" sz="quarter" idx="3"/>
          </p:nvPr>
        </p:nvSpPr>
        <p:spPr>
          <a:xfrm>
            <a:off x="685800" y="4400550"/>
            <a:ext cx="5486400" cy="3600450"/>
          </a:xfrm>
          <a:prstGeom prst="rect"/>
        </p:spPr>
        <p:txBody>
          <a:bodyPr bIns="45720" lIns="91440" rIns="91440" rtlCol="0" tIns="45720" vert="horz"/>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5" name="Footer Placeholder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lang="en-US"/>
          </a:p>
        </p:txBody>
      </p:sp>
      <p:sp>
        <p:nvSpPr>
          <p:cNvPr id="1048676" name="Slide Number Placeholder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CE5E9CC1-C706-0F49-92D6-E571CC5EEA8F}" type="slidenum">
              <a:rPr lang="en-US"/>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6" name=""/>
        <p:cNvGrpSpPr/>
        <p:nvPr/>
      </p:nvGrpSpPr>
      <p:grpSpPr>
        <a:xfrm>
          <a:off x="0" y="0"/>
          <a:ext cx="0" cy="0"/>
          <a:chOff x="0" y="0"/>
          <a:chExt cx="0" cy="0"/>
        </a:xfrm>
      </p:grpSpPr>
      <p:sp>
        <p:nvSpPr>
          <p:cNvPr id="1048581" name="Slide Image Placeholder 1"/>
          <p:cNvSpPr>
            <a:spLocks noChangeAspect="1" noRot="1" noGrp="1"/>
          </p:cNvSpPr>
          <p:nvPr>
            <p:ph type="sldImg"/>
          </p:nvPr>
        </p:nvSpPr>
        <p:spPr/>
      </p:sp>
      <p:sp>
        <p:nvSpPr>
          <p:cNvPr id="1048582" name="Notes Placeholder 2"/>
          <p:cNvSpPr>
            <a:spLocks noGrp="1"/>
          </p:cNvSpPr>
          <p:nvPr>
            <p:ph type="body" idx="1"/>
          </p:nvPr>
        </p:nvSpPr>
        <p:spPr/>
        <p:txBody>
          <a:bodyPr/>
          <a:p>
            <a:r>
              <a:rPr dirty="0" lang="en-US"/>
              <a:t/>
            </a:r>
            <a:endParaRPr dirty="0" lang="en-US"/>
          </a:p>
        </p:txBody>
      </p:sp>
      <p:sp>
        <p:nvSpPr>
          <p:cNvPr id="1048583" name="Slide Number Placeholder 3"/>
          <p:cNvSpPr>
            <a:spLocks noGrp="1"/>
          </p:cNvSpPr>
          <p:nvPr>
            <p:ph type="sldNum" sz="quarter" idx="10"/>
          </p:nvPr>
        </p:nvSpPr>
        <p:spPr/>
        <p:txBody>
          <a:bodyPr/>
          <a:p>
            <a:fld id="{F7021451-1387-4CA6-816F-3879F97B5CBC}" type="slidenum">
              <a:rPr lang="en-US"/>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9" name=""/>
        <p:cNvGrpSpPr/>
        <p:nvPr/>
      </p:nvGrpSpPr>
      <p:grpSpPr>
        <a:xfrm>
          <a:off x="0" y="0"/>
          <a:ext cx="0" cy="0"/>
          <a:chOff x="0" y="0"/>
          <a:chExt cx="0" cy="0"/>
        </a:xfrm>
      </p:grpSpPr>
      <p:sp>
        <p:nvSpPr>
          <p:cNvPr id="1048595" name="Slide Image Placeholder 1"/>
          <p:cNvSpPr>
            <a:spLocks noChangeAspect="1" noRot="1" noGrp="1"/>
          </p:cNvSpPr>
          <p:nvPr>
            <p:ph type="sldImg"/>
          </p:nvPr>
        </p:nvSpPr>
        <p:spPr/>
      </p:sp>
      <p:sp>
        <p:nvSpPr>
          <p:cNvPr id="1048596" name="Notes Placeholder 2"/>
          <p:cNvSpPr>
            <a:spLocks noGrp="1"/>
          </p:cNvSpPr>
          <p:nvPr>
            <p:ph type="body" idx="1"/>
          </p:nvPr>
        </p:nvSpPr>
        <p:spPr/>
        <p:txBody>
          <a:bodyPr/>
          <a:p>
            <a:r>
              <a:rPr dirty="0" lang="en-US"/>
              <a:t/>
            </a:r>
            <a:endParaRPr dirty="0" lang="en-US"/>
          </a:p>
        </p:txBody>
      </p:sp>
      <p:sp>
        <p:nvSpPr>
          <p:cNvPr id="1048597" name="Slide Number Placeholder 3"/>
          <p:cNvSpPr>
            <a:spLocks noGrp="1"/>
          </p:cNvSpPr>
          <p:nvPr>
            <p:ph type="sldNum" sz="quarter" idx="10"/>
          </p:nvPr>
        </p:nvSpPr>
        <p:spPr/>
        <p:txBody>
          <a:bodyPr/>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22" name=""/>
        <p:cNvGrpSpPr/>
        <p:nvPr/>
      </p:nvGrpSpPr>
      <p:grpSpPr>
        <a:xfrm>
          <a:off x="0" y="0"/>
          <a:ext cx="0" cy="0"/>
          <a:chOff x="0" y="0"/>
          <a:chExt cx="0" cy="0"/>
        </a:xfrm>
      </p:grpSpPr>
      <p:sp>
        <p:nvSpPr>
          <p:cNvPr id="1048603" name="Slide Image Placeholder 1"/>
          <p:cNvSpPr>
            <a:spLocks noChangeAspect="1" noRot="1" noGrp="1"/>
          </p:cNvSpPr>
          <p:nvPr>
            <p:ph type="sldImg"/>
          </p:nvPr>
        </p:nvSpPr>
        <p:spPr/>
      </p:sp>
      <p:sp>
        <p:nvSpPr>
          <p:cNvPr id="1048604" name="Notes Placeholder 2"/>
          <p:cNvSpPr>
            <a:spLocks noGrp="1"/>
          </p:cNvSpPr>
          <p:nvPr>
            <p:ph type="body" idx="1"/>
          </p:nvPr>
        </p:nvSpPr>
        <p:spPr/>
        <p:txBody>
          <a:bodyPr/>
          <a:p>
            <a:r>
              <a:rPr dirty="0" lang="en-US"/>
              <a:t/>
            </a:r>
            <a:endParaRPr dirty="0" lang="en-US"/>
          </a:p>
        </p:txBody>
      </p:sp>
      <p:sp>
        <p:nvSpPr>
          <p:cNvPr id="1048605" name="Slide Number Placeholder 3"/>
          <p:cNvSpPr>
            <a:spLocks noGrp="1"/>
          </p:cNvSpPr>
          <p:nvPr>
            <p:ph type="sldNum" sz="quarter" idx="10"/>
          </p:nvPr>
        </p:nvSpPr>
        <p:spPr/>
        <p:txBody>
          <a:bodyPr/>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610" name="Slide Image Placeholder 1"/>
          <p:cNvSpPr>
            <a:spLocks noChangeAspect="1" noRot="1" noGrp="1"/>
          </p:cNvSpPr>
          <p:nvPr>
            <p:ph type="sldImg"/>
          </p:nvPr>
        </p:nvSpPr>
        <p:spPr/>
      </p:sp>
      <p:sp>
        <p:nvSpPr>
          <p:cNvPr id="1048611" name="Notes Placeholder 2"/>
          <p:cNvSpPr>
            <a:spLocks noGrp="1"/>
          </p:cNvSpPr>
          <p:nvPr>
            <p:ph type="body" idx="1"/>
          </p:nvPr>
        </p:nvSpPr>
        <p:spPr/>
        <p:txBody>
          <a:bodyPr/>
          <a:p>
            <a:r>
              <a:rPr dirty="0" lang="en-US"/>
              <a:t/>
            </a:r>
            <a:endParaRPr dirty="0" lang="en-US"/>
          </a:p>
        </p:txBody>
      </p:sp>
      <p:sp>
        <p:nvSpPr>
          <p:cNvPr id="1048612" name="Slide Number Placeholder 3"/>
          <p:cNvSpPr>
            <a:spLocks noGrp="1"/>
          </p:cNvSpPr>
          <p:nvPr>
            <p:ph type="sldNum" sz="quarter" idx="10"/>
          </p:nvPr>
        </p:nvSpPr>
        <p:spPr/>
        <p:txBody>
          <a:bodyPr/>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616" name="Slide Image Placeholder 1"/>
          <p:cNvSpPr>
            <a:spLocks noChangeAspect="1" noRot="1" noGrp="1"/>
          </p:cNvSpPr>
          <p:nvPr>
            <p:ph type="sldImg"/>
          </p:nvPr>
        </p:nvSpPr>
        <p:spPr/>
      </p:sp>
      <p:sp>
        <p:nvSpPr>
          <p:cNvPr id="1048617" name="Notes Placeholder 2"/>
          <p:cNvSpPr>
            <a:spLocks noGrp="1"/>
          </p:cNvSpPr>
          <p:nvPr>
            <p:ph type="body" idx="1"/>
          </p:nvPr>
        </p:nvSpPr>
        <p:spPr/>
        <p:txBody>
          <a:bodyPr/>
          <a:p>
            <a:r>
              <a:rPr dirty="0" lang="en-US"/>
              <a:t/>
            </a:r>
            <a:endParaRPr dirty="0" lang="en-US"/>
          </a:p>
        </p:txBody>
      </p:sp>
      <p:sp>
        <p:nvSpPr>
          <p:cNvPr id="1048618" name="Slide Number Placeholder 3"/>
          <p:cNvSpPr>
            <a:spLocks noGrp="1"/>
          </p:cNvSpPr>
          <p:nvPr>
            <p:ph type="sldNum" sz="quarter" idx="10"/>
          </p:nvPr>
        </p:nvSpPr>
        <p:spPr/>
        <p:txBody>
          <a:bodyPr/>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627" name="Slide Image Placeholder 1"/>
          <p:cNvSpPr>
            <a:spLocks noChangeAspect="1" noRot="1" noGrp="1"/>
          </p:cNvSpPr>
          <p:nvPr>
            <p:ph type="sldImg"/>
          </p:nvPr>
        </p:nvSpPr>
        <p:spPr/>
      </p:sp>
      <p:sp>
        <p:nvSpPr>
          <p:cNvPr id="1048628" name="Notes Placeholder 2"/>
          <p:cNvSpPr>
            <a:spLocks noGrp="1"/>
          </p:cNvSpPr>
          <p:nvPr>
            <p:ph type="body" idx="1"/>
          </p:nvPr>
        </p:nvSpPr>
        <p:spPr/>
        <p:txBody>
          <a:bodyPr/>
          <a:p>
            <a:r>
              <a:rPr dirty="0" lang="en-US"/>
              <a:t/>
            </a:r>
            <a:endParaRPr dirty="0" lang="en-US"/>
          </a:p>
        </p:txBody>
      </p:sp>
      <p:sp>
        <p:nvSpPr>
          <p:cNvPr id="1048629" name="Slide Number Placeholder 3"/>
          <p:cNvSpPr>
            <a:spLocks noGrp="1"/>
          </p:cNvSpPr>
          <p:nvPr>
            <p:ph type="sldNum" sz="quarter" idx="10"/>
          </p:nvPr>
        </p:nvSpPr>
        <p:spPr/>
        <p:txBody>
          <a:bodyPr/>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sp>
        <p:nvSpPr>
          <p:cNvPr id="1048634" name="Slide Image Placeholder 1"/>
          <p:cNvSpPr>
            <a:spLocks noChangeAspect="1" noRot="1" noGrp="1"/>
          </p:cNvSpPr>
          <p:nvPr>
            <p:ph type="sldImg"/>
          </p:nvPr>
        </p:nvSpPr>
        <p:spPr/>
      </p:sp>
      <p:sp>
        <p:nvSpPr>
          <p:cNvPr id="1048635" name="Notes Placeholder 2"/>
          <p:cNvSpPr>
            <a:spLocks noGrp="1"/>
          </p:cNvSpPr>
          <p:nvPr>
            <p:ph type="body" idx="1"/>
          </p:nvPr>
        </p:nvSpPr>
        <p:spPr/>
        <p:txBody>
          <a:bodyPr/>
          <a:p>
            <a:r>
              <a:rPr dirty="0" lang="en-US"/>
              <a:t/>
            </a:r>
            <a:endParaRPr dirty="0" lang="en-US"/>
          </a:p>
        </p:txBody>
      </p:sp>
      <p:sp>
        <p:nvSpPr>
          <p:cNvPr id="1048636" name="Slide Number Placeholder 3"/>
          <p:cNvSpPr>
            <a:spLocks noGrp="1"/>
          </p:cNvSpPr>
          <p:nvPr>
            <p:ph type="sldNum" sz="quarter" idx="10"/>
          </p:nvPr>
        </p:nvSpPr>
        <p:spPr/>
        <p:txBody>
          <a:bodyPr/>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655" name="Slide Image Placeholder 1"/>
          <p:cNvSpPr>
            <a:spLocks noChangeAspect="1" noRot="1" noGrp="1"/>
          </p:cNvSpPr>
          <p:nvPr>
            <p:ph type="sldImg"/>
          </p:nvPr>
        </p:nvSpPr>
        <p:spPr/>
      </p:sp>
      <p:sp>
        <p:nvSpPr>
          <p:cNvPr id="1048656" name="Notes Placeholder 2"/>
          <p:cNvSpPr>
            <a:spLocks noGrp="1"/>
          </p:cNvSpPr>
          <p:nvPr>
            <p:ph type="body" idx="1"/>
          </p:nvPr>
        </p:nvSpPr>
        <p:spPr/>
        <p:txBody>
          <a:bodyPr/>
          <a:p>
            <a:r>
              <a:rPr dirty="0" lang="en-US"/>
              <a:t/>
            </a:r>
            <a:endParaRPr dirty="0" lang="en-US"/>
          </a:p>
        </p:txBody>
      </p:sp>
      <p:sp>
        <p:nvSpPr>
          <p:cNvPr id="1048657" name="Slide Number Placeholder 3"/>
          <p:cNvSpPr>
            <a:spLocks noGrp="1"/>
          </p:cNvSpPr>
          <p:nvPr>
            <p:ph type="sldNum" sz="quarter" idx="10"/>
          </p:nvPr>
        </p:nvSpPr>
        <p:spPr/>
        <p:txBody>
          <a:bodyPr/>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668" name="Slide Image Placeholder 1"/>
          <p:cNvSpPr>
            <a:spLocks noChangeAspect="1" noRot="1" noGrp="1"/>
          </p:cNvSpPr>
          <p:nvPr>
            <p:ph type="sldImg"/>
          </p:nvPr>
        </p:nvSpPr>
        <p:spPr/>
      </p:sp>
      <p:sp>
        <p:nvSpPr>
          <p:cNvPr id="1048669" name="Notes Placeholder 2"/>
          <p:cNvSpPr>
            <a:spLocks noGrp="1"/>
          </p:cNvSpPr>
          <p:nvPr>
            <p:ph type="body" idx="1"/>
          </p:nvPr>
        </p:nvSpPr>
        <p:spPr/>
        <p:txBody>
          <a:bodyPr/>
          <a:p>
            <a:r>
              <a:rPr dirty="0" lang="en-US"/>
              <a:t/>
            </a:r>
            <a:endParaRPr dirty="0" lang="en-US"/>
          </a:p>
        </p:txBody>
      </p:sp>
      <p:sp>
        <p:nvSpPr>
          <p:cNvPr id="1048670" name="Slide Number Placeholder 3"/>
          <p:cNvSpPr>
            <a:spLocks noGrp="1"/>
          </p:cNvSpPr>
          <p:nvPr>
            <p:ph type="sldNum" sz="quarter" idx="10"/>
          </p:nvPr>
        </p:nvSpPr>
        <p:spPr/>
        <p:txBody>
          <a:bodyPr/>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3"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1"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649" r:id="rId1"/>
  </p:sldLayoutIdLst>
  <p:hf dt="0" ftr="0" hdr="0" sldNum="0"/>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gamma.app" TargetMode="External"/><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hyperlink" Target="https://gamma.app" TargetMode="External"/><Relationship Id="rId4" Type="http://schemas.openxmlformats.org/officeDocument/2006/relationships/image" Target="../media/image7.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hyperlink" Target="https://gamma.app" TargetMode="External"/><Relationship Id="rId4" Type="http://schemas.openxmlformats.org/officeDocument/2006/relationships/image" Target="../media/image10.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hyperlink" Target="https://gamma.app" TargetMode="External"/><Relationship Id="rId4"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hyperlink" Target="https://gamma.app" TargetMode="External"/><Relationship Id="rId4" Type="http://schemas.openxmlformats.org/officeDocument/2006/relationships/image" Target="../media/image16.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hyperlink" Target="https://gamma.app" TargetMode="External"/><Relationship Id="rId7" Type="http://schemas.openxmlformats.org/officeDocument/2006/relationships/image" Target="../media/image22.pn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hyperlink" Target="https://gamma.app" TargetMode="External"/><Relationship Id="rId4" Type="http://schemas.openxmlformats.org/officeDocument/2006/relationships/image" Target="../media/image25.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hyperlink" Target="https://gamma.app" TargetMode="External"/><Relationship Id="rId7" Type="http://schemas.openxmlformats.org/officeDocument/2006/relationships/image" Target="../media/image31.png"/><Relationship Id="rId8" Type="http://schemas.openxmlformats.org/officeDocument/2006/relationships/slideLayout" Target="../slideLayouts/slideLayout1.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hyperlink" Target="https://gamma.app" TargetMode="External"/><Relationship Id="rId3" Type="http://schemas.openxmlformats.org/officeDocument/2006/relationships/image" Target="../media/image33.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4" name=""/>
        <p:cNvGrpSpPr/>
        <p:nvPr/>
      </p:nvGrpSpPr>
      <p:grpSpPr>
        <a:xfrm>
          <a:off x="0" y="0"/>
          <a:ext cx="0" cy="0"/>
          <a:chOff x="0" y="0"/>
          <a:chExt cx="0" cy="0"/>
        </a:xfrm>
      </p:grpSpPr>
      <p:pic>
        <p:nvPicPr>
          <p:cNvPr id="2097152"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76" name="Shape 0"/>
          <p:cNvSpPr/>
          <p:nvPr/>
        </p:nvSpPr>
        <p:spPr>
          <a:xfrm>
            <a:off x="0" y="0"/>
            <a:ext cx="14630400" cy="8229600"/>
          </a:xfrm>
          <a:prstGeom prst="rect"/>
          <a:solidFill>
            <a:srgbClr val="0A0A0A">
              <a:alpha val="75000"/>
            </a:srgbClr>
          </a:solidFill>
        </p:spPr>
      </p:sp>
      <p:pic>
        <p:nvPicPr>
          <p:cNvPr id="2097153" name="Image 1" descr="preencoded.png"/>
          <p:cNvPicPr>
            <a:picLocks noChangeAspect="1"/>
          </p:cNvPicPr>
          <p:nvPr/>
        </p:nvPicPr>
        <p:blipFill>
          <a:blip xmlns:r="http://schemas.openxmlformats.org/officeDocument/2006/relationships" r:embed="rId2"/>
          <a:stretch>
            <a:fillRect/>
          </a:stretch>
        </p:blipFill>
        <p:spPr>
          <a:xfrm>
            <a:off x="9151620" y="0"/>
            <a:ext cx="5486400" cy="8229600"/>
          </a:xfrm>
          <a:prstGeom prst="rect"/>
        </p:spPr>
      </p:pic>
      <p:sp>
        <p:nvSpPr>
          <p:cNvPr id="1048577" name="Text 1"/>
          <p:cNvSpPr/>
          <p:nvPr/>
        </p:nvSpPr>
        <p:spPr>
          <a:xfrm>
            <a:off x="833199" y="2137410"/>
            <a:ext cx="7477601" cy="1916430"/>
          </a:xfrm>
          <a:prstGeom prst="rect"/>
          <a:noFill/>
        </p:spPr>
        <p:txBody>
          <a:bodyPr anchor="t" rtlCol="0" wrap="square"/>
          <a:p>
            <a:pPr indent="0" marL="0">
              <a:lnSpc>
                <a:spcPts val="7545"/>
              </a:lnSpc>
              <a:buNone/>
            </a:pPr>
            <a:r>
              <a:rPr dirty="0" sz="6036" lang="en-US">
                <a:solidFill>
                  <a:srgbClr val="FAEBEB"/>
                </a:solidFill>
                <a:latin typeface="Dela Gothic One" pitchFamily="34" charset="0"/>
                <a:ea typeface="Dela Gothic One" pitchFamily="34" charset="-122"/>
                <a:cs typeface="Dela Gothic One" pitchFamily="34" charset="-120"/>
              </a:rPr>
              <a:t>Introduction to HTML and CSS</a:t>
            </a:r>
            <a:endParaRPr dirty="0" sz="6036" lang="en-US"/>
          </a:p>
        </p:txBody>
      </p:sp>
      <p:sp>
        <p:nvSpPr>
          <p:cNvPr id="1048578" name="Text 2"/>
          <p:cNvSpPr/>
          <p:nvPr/>
        </p:nvSpPr>
        <p:spPr>
          <a:xfrm>
            <a:off x="833199" y="4387096"/>
            <a:ext cx="7477601" cy="1066205"/>
          </a:xfrm>
          <a:prstGeom prst="rect"/>
          <a:noFill/>
        </p:spPr>
        <p:txBody>
          <a:bodyPr anchor="t" rtlCol="0" wrap="square"/>
          <a:p>
            <a:pPr indent="0" marL="0">
              <a:lnSpc>
                <a:spcPts val="2799"/>
              </a:lnSpc>
              <a:buNone/>
            </a:pPr>
            <a:r>
              <a:rPr dirty="0" sz="1750" lang="en-US">
                <a:solidFill>
                  <a:srgbClr val="FFE5E5"/>
                </a:solidFill>
                <a:latin typeface="DM Sans" pitchFamily="34" charset="0"/>
                <a:ea typeface="DM Sans" pitchFamily="34" charset="-122"/>
                <a:cs typeface="DM Sans" pitchFamily="34" charset="-120"/>
              </a:rPr>
              <a:t>Discover the fundamental building blocks of modern web development. HTML and CSS form the foundation for creating visually appealing and interactive websites that provide an excellent user experience.</a:t>
            </a:r>
            <a:endParaRPr dirty="0" sz="1750" lang="en-US"/>
          </a:p>
        </p:txBody>
      </p:sp>
      <p:sp>
        <p:nvSpPr>
          <p:cNvPr id="1048579" name="Shape 3"/>
          <p:cNvSpPr/>
          <p:nvPr/>
        </p:nvSpPr>
        <p:spPr>
          <a:xfrm>
            <a:off x="833199" y="5719882"/>
            <a:ext cx="355402" cy="355402"/>
          </a:xfrm>
          <a:prstGeom prst="roundRect">
            <a:avLst>
              <a:gd name="adj" fmla="val 25726039"/>
            </a:avLst>
          </a:prstGeom>
          <a:noFill/>
          <a:ln w="7620">
            <a:solidFill>
              <a:srgbClr val="FFFFFF"/>
            </a:solidFill>
            <a:prstDash val="solid"/>
          </a:ln>
        </p:spPr>
      </p:sp>
      <p:pic>
        <p:nvPicPr>
          <p:cNvPr id="2097154" name="Image 2" descr="preencoded.png"/>
          <p:cNvPicPr>
            <a:picLocks noChangeAspect="1"/>
          </p:cNvPicPr>
          <p:nvPr/>
        </p:nvPicPr>
        <p:blipFill>
          <a:blip xmlns:r="http://schemas.openxmlformats.org/officeDocument/2006/relationships" r:embed="rId3"/>
          <a:stretch>
            <a:fillRect/>
          </a:stretch>
        </p:blipFill>
        <p:spPr>
          <a:xfrm>
            <a:off x="840819" y="5727502"/>
            <a:ext cx="340162" cy="340162"/>
          </a:xfrm>
          <a:prstGeom prst="rect"/>
        </p:spPr>
      </p:pic>
      <p:sp>
        <p:nvSpPr>
          <p:cNvPr id="1048580" name="Text 4"/>
          <p:cNvSpPr/>
          <p:nvPr/>
        </p:nvSpPr>
        <p:spPr>
          <a:xfrm>
            <a:off x="1299686" y="5703213"/>
            <a:ext cx="2366486" cy="388858"/>
          </a:xfrm>
          <a:prstGeom prst="rect"/>
          <a:noFill/>
        </p:spPr>
        <p:txBody>
          <a:bodyPr anchor="t" rtlCol="0" wrap="none"/>
          <a:p>
            <a:pPr algn="l" indent="0" marL="0">
              <a:lnSpc>
                <a:spcPts val="3062"/>
              </a:lnSpc>
              <a:buNone/>
            </a:pPr>
            <a:r>
              <a:rPr b="1" dirty="0" sz="2187" lang="en-US">
                <a:solidFill>
                  <a:srgbClr val="FFE5E5"/>
                </a:solidFill>
                <a:latin typeface="DM Sans" pitchFamily="34" charset="0"/>
                <a:ea typeface="DM Sans" pitchFamily="34" charset="-122"/>
                <a:cs typeface="DM Sans" pitchFamily="34" charset="-120"/>
              </a:rPr>
              <a:t>by Daniyal Haider</a:t>
            </a:r>
            <a:endParaRPr dirty="0" sz="2187" lang="en-US"/>
          </a:p>
        </p:txBody>
      </p:sp>
      <p:pic>
        <p:nvPicPr>
          <p:cNvPr id="2097155" name="Image 3" descr="preencoded.png">
            <a:hlinkClick r:id="rId4" tooltip=""/>
          </p:cNvPr>
          <p:cNvPicPr>
            <a:picLocks noChangeAspect="1"/>
          </p:cNvPicPr>
          <p:nvPr/>
        </p:nvPicPr>
        <p:blipFill>
          <a:blip xmlns:r="http://schemas.openxmlformats.org/officeDocument/2006/relationships" r:embed="rId5"/>
          <a:stretch>
            <a:fillRect/>
          </a:stretch>
        </p:blipFill>
        <p:spPr>
          <a:xfrm>
            <a:off x="12242153" y="7589520"/>
            <a:ext cx="2296807" cy="548640"/>
          </a:xfrm>
          <a:prstGeom prst="rec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7" name=""/>
        <p:cNvGrpSpPr/>
        <p:nvPr/>
      </p:nvGrpSpPr>
      <p:grpSpPr>
        <a:xfrm>
          <a:off x="0" y="0"/>
          <a:ext cx="0" cy="0"/>
          <a:chOff x="0" y="0"/>
          <a:chExt cx="0" cy="0"/>
        </a:xfrm>
      </p:grpSpPr>
      <p:pic>
        <p:nvPicPr>
          <p:cNvPr id="2097156"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84" name="Shape 0"/>
          <p:cNvSpPr/>
          <p:nvPr/>
        </p:nvSpPr>
        <p:spPr>
          <a:xfrm>
            <a:off x="0" y="0"/>
            <a:ext cx="14630400" cy="8229600"/>
          </a:xfrm>
          <a:prstGeom prst="rect"/>
          <a:solidFill>
            <a:srgbClr val="0A0A0A">
              <a:alpha val="75000"/>
            </a:srgbClr>
          </a:solidFill>
        </p:spPr>
      </p:sp>
      <p:pic>
        <p:nvPicPr>
          <p:cNvPr id="2097157" name="Image 1" descr="preencoded.png"/>
          <p:cNvPicPr>
            <a:picLocks noChangeAspect="1"/>
          </p:cNvPicPr>
          <p:nvPr/>
        </p:nvPicPr>
        <p:blipFill>
          <a:blip xmlns:r="http://schemas.openxmlformats.org/officeDocument/2006/relationships" r:embed="rId2"/>
          <a:stretch>
            <a:fillRect/>
          </a:stretch>
        </p:blipFill>
        <p:spPr>
          <a:xfrm>
            <a:off x="-7620" y="0"/>
            <a:ext cx="3657600" cy="8229600"/>
          </a:xfrm>
          <a:prstGeom prst="rect"/>
        </p:spPr>
      </p:pic>
      <p:sp>
        <p:nvSpPr>
          <p:cNvPr id="1048585" name="Text 1"/>
          <p:cNvSpPr/>
          <p:nvPr/>
        </p:nvSpPr>
        <p:spPr>
          <a:xfrm>
            <a:off x="4490799" y="1483638"/>
            <a:ext cx="5554980" cy="694373"/>
          </a:xfrm>
          <a:prstGeom prst="rect"/>
          <a:noFill/>
        </p:spPr>
        <p:txBody>
          <a:bodyPr anchor="t" rtlCol="0" wrap="none"/>
          <a:p>
            <a:pPr indent="0" marL="0">
              <a:lnSpc>
                <a:spcPts val="5468"/>
              </a:lnSpc>
              <a:buNone/>
            </a:pPr>
            <a:r>
              <a:rPr dirty="0" sz="4374" lang="en-US">
                <a:solidFill>
                  <a:srgbClr val="FAEBEB"/>
                </a:solidFill>
                <a:latin typeface="Dela Gothic One" pitchFamily="34" charset="0"/>
                <a:ea typeface="Dela Gothic One" pitchFamily="34" charset="-122"/>
                <a:cs typeface="Dela Gothic One" pitchFamily="34" charset="-120"/>
              </a:rPr>
              <a:t>What is HTML?</a:t>
            </a:r>
            <a:endParaRPr dirty="0" sz="4374" lang="en-US"/>
          </a:p>
        </p:txBody>
      </p:sp>
      <p:sp>
        <p:nvSpPr>
          <p:cNvPr id="1048586" name="Shape 2"/>
          <p:cNvSpPr/>
          <p:nvPr/>
        </p:nvSpPr>
        <p:spPr>
          <a:xfrm>
            <a:off x="4490799" y="2511266"/>
            <a:ext cx="4542115" cy="2361605"/>
          </a:xfrm>
          <a:prstGeom prst="roundRect">
            <a:avLst>
              <a:gd name="adj" fmla="val 4234"/>
            </a:avLst>
          </a:prstGeom>
          <a:solidFill>
            <a:srgbClr val="740B0B"/>
          </a:solidFill>
          <a:ln w="7620">
            <a:solidFill>
              <a:srgbClr val="8D2424"/>
            </a:solidFill>
            <a:prstDash val="solid"/>
          </a:ln>
        </p:spPr>
      </p:sp>
      <p:sp>
        <p:nvSpPr>
          <p:cNvPr id="1048587" name="Text 3"/>
          <p:cNvSpPr/>
          <p:nvPr/>
        </p:nvSpPr>
        <p:spPr>
          <a:xfrm>
            <a:off x="4720590" y="2741057"/>
            <a:ext cx="3614261" cy="347186"/>
          </a:xfrm>
          <a:prstGeom prst="rect"/>
          <a:noFill/>
        </p:spPr>
        <p:txBody>
          <a:bodyPr anchor="t" rtlCol="0" wrap="none"/>
          <a:p>
            <a:pPr indent="0" marL="0">
              <a:lnSpc>
                <a:spcPts val="2734"/>
              </a:lnSpc>
              <a:buNone/>
            </a:pPr>
            <a:r>
              <a:rPr dirty="0" sz="2187" lang="en-US">
                <a:solidFill>
                  <a:srgbClr val="FFE5E5"/>
                </a:solidFill>
                <a:latin typeface="Dela Gothic One" pitchFamily="34" charset="0"/>
                <a:ea typeface="Dela Gothic One" pitchFamily="34" charset="-122"/>
                <a:cs typeface="Dela Gothic One" pitchFamily="34" charset="-120"/>
              </a:rPr>
              <a:t>Foundation of the Web</a:t>
            </a:r>
            <a:endParaRPr dirty="0" sz="2187" lang="en-US"/>
          </a:p>
        </p:txBody>
      </p:sp>
      <p:sp>
        <p:nvSpPr>
          <p:cNvPr id="1048588" name="Text 4"/>
          <p:cNvSpPr/>
          <p:nvPr/>
        </p:nvSpPr>
        <p:spPr>
          <a:xfrm>
            <a:off x="4720590" y="3221474"/>
            <a:ext cx="4082534" cy="1421606"/>
          </a:xfrm>
          <a:prstGeom prst="rect"/>
          <a:noFill/>
        </p:spPr>
        <p:txBody>
          <a:bodyPr anchor="t" rtlCol="0" wrap="square"/>
          <a:p>
            <a:pPr indent="0" marL="0">
              <a:lnSpc>
                <a:spcPts val="2799"/>
              </a:lnSpc>
              <a:buNone/>
            </a:pPr>
            <a:r>
              <a:rPr dirty="0" sz="1750" lang="en-US">
                <a:solidFill>
                  <a:srgbClr val="FFE5E5"/>
                </a:solidFill>
                <a:latin typeface="DM Sans" pitchFamily="34" charset="0"/>
                <a:ea typeface="DM Sans" pitchFamily="34" charset="-122"/>
                <a:cs typeface="DM Sans" pitchFamily="34" charset="-120"/>
              </a:rPr>
              <a:t>HTML, or Hypertext Markup Language, is the foundational code that structures the content and layout of web pages.</a:t>
            </a:r>
            <a:endParaRPr dirty="0" sz="1750" lang="en-US"/>
          </a:p>
        </p:txBody>
      </p:sp>
      <p:sp>
        <p:nvSpPr>
          <p:cNvPr id="1048589" name="Shape 5"/>
          <p:cNvSpPr/>
          <p:nvPr/>
        </p:nvSpPr>
        <p:spPr>
          <a:xfrm>
            <a:off x="9255085" y="2511266"/>
            <a:ext cx="4542115" cy="2361605"/>
          </a:xfrm>
          <a:prstGeom prst="roundRect">
            <a:avLst>
              <a:gd name="adj" fmla="val 4234"/>
            </a:avLst>
          </a:prstGeom>
          <a:solidFill>
            <a:srgbClr val="740B0B"/>
          </a:solidFill>
          <a:ln w="7620">
            <a:solidFill>
              <a:srgbClr val="8D2424"/>
            </a:solidFill>
            <a:prstDash val="solid"/>
          </a:ln>
        </p:spPr>
      </p:sp>
      <p:sp>
        <p:nvSpPr>
          <p:cNvPr id="1048590" name="Text 6"/>
          <p:cNvSpPr/>
          <p:nvPr/>
        </p:nvSpPr>
        <p:spPr>
          <a:xfrm>
            <a:off x="9484876" y="2741057"/>
            <a:ext cx="2777490" cy="347186"/>
          </a:xfrm>
          <a:prstGeom prst="rect"/>
          <a:noFill/>
        </p:spPr>
        <p:txBody>
          <a:bodyPr anchor="t" rtlCol="0" wrap="none"/>
          <a:p>
            <a:pPr indent="0" marL="0">
              <a:lnSpc>
                <a:spcPts val="2734"/>
              </a:lnSpc>
              <a:buNone/>
            </a:pPr>
            <a:r>
              <a:rPr dirty="0" sz="2187" lang="en-US">
                <a:solidFill>
                  <a:srgbClr val="FFE5E5"/>
                </a:solidFill>
                <a:latin typeface="Dela Gothic One" pitchFamily="34" charset="0"/>
                <a:ea typeface="Dela Gothic One" pitchFamily="34" charset="-122"/>
                <a:cs typeface="Dela Gothic One" pitchFamily="34" charset="-120"/>
              </a:rPr>
              <a:t>Building Blocks</a:t>
            </a:r>
            <a:endParaRPr dirty="0" sz="2187" lang="en-US"/>
          </a:p>
        </p:txBody>
      </p:sp>
      <p:sp>
        <p:nvSpPr>
          <p:cNvPr id="1048591" name="Text 7"/>
          <p:cNvSpPr/>
          <p:nvPr/>
        </p:nvSpPr>
        <p:spPr>
          <a:xfrm>
            <a:off x="9484876" y="3221474"/>
            <a:ext cx="4082534" cy="1066205"/>
          </a:xfrm>
          <a:prstGeom prst="rect"/>
          <a:noFill/>
        </p:spPr>
        <p:txBody>
          <a:bodyPr anchor="t" rtlCol="0" wrap="square"/>
          <a:p>
            <a:pPr indent="0" marL="0">
              <a:lnSpc>
                <a:spcPts val="2799"/>
              </a:lnSpc>
              <a:buNone/>
            </a:pPr>
            <a:r>
              <a:rPr dirty="0" sz="1750" lang="en-US">
                <a:solidFill>
                  <a:srgbClr val="FFE5E5"/>
                </a:solidFill>
                <a:latin typeface="DM Sans" pitchFamily="34" charset="0"/>
                <a:ea typeface="DM Sans" pitchFamily="34" charset="-122"/>
                <a:cs typeface="DM Sans" pitchFamily="34" charset="-120"/>
              </a:rPr>
              <a:t>HTML uses a series of elements and tags to define the meaning and structure of web page components.</a:t>
            </a:r>
            <a:endParaRPr dirty="0" sz="1750" lang="en-US"/>
          </a:p>
        </p:txBody>
      </p:sp>
      <p:sp>
        <p:nvSpPr>
          <p:cNvPr id="1048592" name="Shape 8"/>
          <p:cNvSpPr/>
          <p:nvPr/>
        </p:nvSpPr>
        <p:spPr>
          <a:xfrm>
            <a:off x="4490799" y="5095042"/>
            <a:ext cx="9306401" cy="1650802"/>
          </a:xfrm>
          <a:prstGeom prst="roundRect">
            <a:avLst>
              <a:gd name="adj" fmla="val 6057"/>
            </a:avLst>
          </a:prstGeom>
          <a:solidFill>
            <a:srgbClr val="740B0B"/>
          </a:solidFill>
          <a:ln w="7620">
            <a:solidFill>
              <a:srgbClr val="8D2424"/>
            </a:solidFill>
            <a:prstDash val="solid"/>
          </a:ln>
        </p:spPr>
      </p:sp>
      <p:sp>
        <p:nvSpPr>
          <p:cNvPr id="1048593" name="Text 9"/>
          <p:cNvSpPr/>
          <p:nvPr/>
        </p:nvSpPr>
        <p:spPr>
          <a:xfrm>
            <a:off x="4720590" y="5324832"/>
            <a:ext cx="2925723" cy="347186"/>
          </a:xfrm>
          <a:prstGeom prst="rect"/>
          <a:noFill/>
        </p:spPr>
        <p:txBody>
          <a:bodyPr anchor="t" rtlCol="0" wrap="none"/>
          <a:p>
            <a:pPr indent="0" marL="0">
              <a:lnSpc>
                <a:spcPts val="2734"/>
              </a:lnSpc>
              <a:buNone/>
            </a:pPr>
            <a:r>
              <a:rPr dirty="0" sz="2187" lang="en-US">
                <a:solidFill>
                  <a:srgbClr val="FFE5E5"/>
                </a:solidFill>
                <a:latin typeface="Dela Gothic One" pitchFamily="34" charset="0"/>
                <a:ea typeface="Dela Gothic One" pitchFamily="34" charset="-122"/>
                <a:cs typeface="Dela Gothic One" pitchFamily="34" charset="-120"/>
              </a:rPr>
              <a:t>Semantic Markup</a:t>
            </a:r>
            <a:endParaRPr dirty="0" sz="2187" lang="en-US"/>
          </a:p>
        </p:txBody>
      </p:sp>
      <p:sp>
        <p:nvSpPr>
          <p:cNvPr id="1048594" name="Text 10"/>
          <p:cNvSpPr/>
          <p:nvPr/>
        </p:nvSpPr>
        <p:spPr>
          <a:xfrm>
            <a:off x="4720590" y="5805249"/>
            <a:ext cx="8846820" cy="710803"/>
          </a:xfrm>
          <a:prstGeom prst="rect"/>
          <a:noFill/>
        </p:spPr>
        <p:txBody>
          <a:bodyPr anchor="t" rtlCol="0" wrap="square"/>
          <a:p>
            <a:pPr indent="0" marL="0">
              <a:lnSpc>
                <a:spcPts val="2799"/>
              </a:lnSpc>
              <a:buNone/>
            </a:pPr>
            <a:r>
              <a:rPr dirty="0" sz="1750" lang="en-US">
                <a:solidFill>
                  <a:srgbClr val="FFE5E5"/>
                </a:solidFill>
                <a:latin typeface="DM Sans" pitchFamily="34" charset="0"/>
                <a:ea typeface="DM Sans" pitchFamily="34" charset="-122"/>
                <a:cs typeface="DM Sans" pitchFamily="34" charset="-120"/>
              </a:rPr>
              <a:t>HTML provides semantic meaning to content, enabling browsers to understand and properly render the information.</a:t>
            </a:r>
            <a:endParaRPr dirty="0" sz="1750" lang="en-US"/>
          </a:p>
        </p:txBody>
      </p:sp>
      <p:pic>
        <p:nvPicPr>
          <p:cNvPr id="2097158" name="Image 2" descr="preencoded.png">
            <a:hlinkClick r:id="rId3" tooltip=""/>
          </p:cNvPr>
          <p:cNvPicPr>
            <a:picLocks noChangeAspect="1"/>
          </p:cNvPicPr>
          <p:nvPr/>
        </p:nvPicPr>
        <p:blipFill>
          <a:blip xmlns:r="http://schemas.openxmlformats.org/officeDocument/2006/relationships" r:embed="rId4"/>
          <a:stretch>
            <a:fillRect/>
          </a:stretch>
        </p:blipFill>
        <p:spPr>
          <a:xfrm>
            <a:off x="12242153" y="7589520"/>
            <a:ext cx="2296807" cy="548640"/>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20" name=""/>
        <p:cNvGrpSpPr/>
        <p:nvPr/>
      </p:nvGrpSpPr>
      <p:grpSpPr>
        <a:xfrm>
          <a:off x="0" y="0"/>
          <a:ext cx="0" cy="0"/>
          <a:chOff x="0" y="0"/>
          <a:chExt cx="0" cy="0"/>
        </a:xfrm>
      </p:grpSpPr>
      <p:pic>
        <p:nvPicPr>
          <p:cNvPr id="2097159"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98" name="Shape 0"/>
          <p:cNvSpPr/>
          <p:nvPr/>
        </p:nvSpPr>
        <p:spPr>
          <a:xfrm>
            <a:off x="0" y="0"/>
            <a:ext cx="14630400" cy="8229600"/>
          </a:xfrm>
          <a:prstGeom prst="rect"/>
          <a:solidFill>
            <a:srgbClr val="0A0A0A">
              <a:alpha val="75000"/>
            </a:srgbClr>
          </a:solidFill>
        </p:spPr>
      </p:sp>
      <p:pic>
        <p:nvPicPr>
          <p:cNvPr id="2097160" name="Image 1" descr="preencoded.png"/>
          <p:cNvPicPr>
            <a:picLocks noChangeAspect="1"/>
          </p:cNvPicPr>
          <p:nvPr/>
        </p:nvPicPr>
        <p:blipFill>
          <a:blip xmlns:r="http://schemas.openxmlformats.org/officeDocument/2006/relationships" r:embed="rId2"/>
          <a:stretch>
            <a:fillRect/>
          </a:stretch>
        </p:blipFill>
        <p:spPr>
          <a:xfrm>
            <a:off x="9151620" y="0"/>
            <a:ext cx="5486400" cy="8229600"/>
          </a:xfrm>
          <a:prstGeom prst="rect"/>
        </p:spPr>
      </p:pic>
      <p:sp>
        <p:nvSpPr>
          <p:cNvPr id="1048599" name="Text 1"/>
          <p:cNvSpPr/>
          <p:nvPr/>
        </p:nvSpPr>
        <p:spPr>
          <a:xfrm>
            <a:off x="833199" y="2087285"/>
            <a:ext cx="7477601" cy="1388745"/>
          </a:xfrm>
          <a:prstGeom prst="rect"/>
          <a:noFill/>
        </p:spPr>
        <p:txBody>
          <a:bodyPr anchor="t" rtlCol="0" wrap="square"/>
          <a:p>
            <a:pPr indent="0" marL="0">
              <a:lnSpc>
                <a:spcPts val="5468"/>
              </a:lnSpc>
              <a:buNone/>
            </a:pPr>
            <a:r>
              <a:rPr dirty="0" sz="4374" lang="en-US">
                <a:solidFill>
                  <a:srgbClr val="FAEBEB"/>
                </a:solidFill>
                <a:latin typeface="Dela Gothic One" pitchFamily="34" charset="0"/>
                <a:ea typeface="Dela Gothic One" pitchFamily="34" charset="-122"/>
                <a:cs typeface="Dela Gothic One" pitchFamily="34" charset="-120"/>
              </a:rPr>
              <a:t>HTML Elements and Structure</a:t>
            </a:r>
            <a:endParaRPr dirty="0" sz="4374" lang="en-US"/>
          </a:p>
        </p:txBody>
      </p:sp>
      <p:sp>
        <p:nvSpPr>
          <p:cNvPr id="1048600" name="Text 2"/>
          <p:cNvSpPr/>
          <p:nvPr/>
        </p:nvSpPr>
        <p:spPr>
          <a:xfrm>
            <a:off x="1188601" y="3809286"/>
            <a:ext cx="7122200" cy="710803"/>
          </a:xfrm>
          <a:prstGeom prst="rect"/>
          <a:noFill/>
        </p:spPr>
        <p:txBody>
          <a:bodyPr anchor="t" rtlCol="0" wrap="square"/>
          <a:p>
            <a:pPr algn="l" indent="0" marL="0">
              <a:lnSpc>
                <a:spcPts val="2799"/>
              </a:lnSpc>
              <a:buSzPct val="100000"/>
              <a:buFont typeface="+mj-lt"/>
              <a:buAutoNum type="arabicPeriod" startAt="1"/>
              <a:buNone/>
            </a:pPr>
            <a:r>
              <a:rPr dirty="0" sz="1750" lang="en-US">
                <a:solidFill>
                  <a:srgbClr val="FFE5E5"/>
                </a:solidFill>
                <a:latin typeface="DM Sans" pitchFamily="34" charset="0"/>
                <a:ea typeface="DM Sans" pitchFamily="34" charset="-122"/>
                <a:cs typeface="DM Sans" pitchFamily="34" charset="-120"/>
              </a:rPr>
              <a:t>HTML documents are composed of </a:t>
            </a:r>
            <a:r>
              <a:rPr b="1" dirty="0" sz="1750" lang="en-US">
                <a:solidFill>
                  <a:srgbClr val="FFE5E5"/>
                </a:solidFill>
                <a:latin typeface="DM Sans" pitchFamily="34" charset="0"/>
                <a:ea typeface="DM Sans" pitchFamily="34" charset="-122"/>
                <a:cs typeface="DM Sans" pitchFamily="34" charset="-120"/>
              </a:rPr>
              <a:t>elements</a:t>
            </a:r>
            <a:r>
              <a:rPr dirty="0" sz="1750" lang="en-US">
                <a:solidFill>
                  <a:srgbClr val="FFE5E5"/>
                </a:solidFill>
                <a:latin typeface="DM Sans" pitchFamily="34" charset="0"/>
                <a:ea typeface="DM Sans" pitchFamily="34" charset="-122"/>
                <a:cs typeface="DM Sans" pitchFamily="34" charset="-120"/>
              </a:rPr>
              <a:t> that define the structure and content of the webpage.</a:t>
            </a:r>
            <a:endParaRPr dirty="0" sz="1750" lang="en-US"/>
          </a:p>
        </p:txBody>
      </p:sp>
      <p:sp>
        <p:nvSpPr>
          <p:cNvPr id="1048601" name="Text 3"/>
          <p:cNvSpPr/>
          <p:nvPr/>
        </p:nvSpPr>
        <p:spPr>
          <a:xfrm>
            <a:off x="1188601" y="4608909"/>
            <a:ext cx="7122200" cy="726043"/>
          </a:xfrm>
          <a:prstGeom prst="rect"/>
          <a:noFill/>
        </p:spPr>
        <p:txBody>
          <a:bodyPr anchor="t" rtlCol="0" wrap="square"/>
          <a:p>
            <a:pPr algn="l" indent="0" marL="0">
              <a:lnSpc>
                <a:spcPts val="2799"/>
              </a:lnSpc>
              <a:buSzPct val="100000"/>
              <a:buFont typeface="+mj-lt"/>
              <a:buAutoNum type="arabicPeriod" startAt="2"/>
              <a:buNone/>
            </a:pPr>
            <a:r>
              <a:rPr dirty="0" sz="1750" lang="en-US">
                <a:solidFill>
                  <a:srgbClr val="FFE5E5"/>
                </a:solidFill>
                <a:latin typeface="DM Sans" pitchFamily="34" charset="0"/>
                <a:ea typeface="DM Sans" pitchFamily="34" charset="-122"/>
                <a:cs typeface="DM Sans" pitchFamily="34" charset="-120"/>
              </a:rPr>
              <a:t>Elements are denoted by </a:t>
            </a:r>
            <a:r>
              <a:rPr b="1" dirty="0" sz="1750" lang="en-US">
                <a:solidFill>
                  <a:srgbClr val="FFE5E5"/>
                </a:solidFill>
                <a:latin typeface="DM Sans" pitchFamily="34" charset="0"/>
                <a:ea typeface="DM Sans" pitchFamily="34" charset="-122"/>
                <a:cs typeface="DM Sans" pitchFamily="34" charset="-120"/>
              </a:rPr>
              <a:t>tags</a:t>
            </a:r>
            <a:r>
              <a:rPr dirty="0" sz="1750" lang="en-US">
                <a:solidFill>
                  <a:srgbClr val="FFE5E5"/>
                </a:solidFill>
                <a:latin typeface="DM Sans" pitchFamily="34" charset="0"/>
                <a:ea typeface="DM Sans" pitchFamily="34" charset="-122"/>
                <a:cs typeface="DM Sans" pitchFamily="34" charset="-120"/>
              </a:rPr>
              <a:t> enclosed in angle brackets, like </a:t>
            </a:r>
            <a:r>
              <a:rPr dirty="0" sz="1750" lang="en-US">
                <a:solidFill>
                  <a:srgbClr val="FFE5E5"/>
                </a:solidFill>
                <a:highlight>
                  <a:srgbClr val="460707"/>
                </a:highlight>
                <a:latin typeface="Consolas" pitchFamily="34" charset="0"/>
                <a:ea typeface="Consolas" pitchFamily="34" charset="-122"/>
                <a:cs typeface="Consolas" pitchFamily="34" charset="-120"/>
              </a:rPr>
              <a:t>&lt;p&gt;</a:t>
            </a:r>
            <a:r>
              <a:rPr dirty="0" sz="1750" lang="en-US">
                <a:solidFill>
                  <a:srgbClr val="FFE5E5"/>
                </a:solidFill>
                <a:latin typeface="DM Sans" pitchFamily="34" charset="0"/>
                <a:ea typeface="DM Sans" pitchFamily="34" charset="-122"/>
                <a:cs typeface="DM Sans" pitchFamily="34" charset="-120"/>
              </a:rPr>
              <a:t> for paragraphs or </a:t>
            </a:r>
            <a:r>
              <a:rPr dirty="0" sz="1750" lang="en-US">
                <a:solidFill>
                  <a:srgbClr val="FFE5E5"/>
                </a:solidFill>
                <a:highlight>
                  <a:srgbClr val="460707"/>
                </a:highlight>
                <a:latin typeface="Consolas" pitchFamily="34" charset="0"/>
                <a:ea typeface="Consolas" pitchFamily="34" charset="-122"/>
                <a:cs typeface="Consolas" pitchFamily="34" charset="-120"/>
              </a:rPr>
              <a:t>&lt;h1&gt;</a:t>
            </a:r>
            <a:r>
              <a:rPr dirty="0" sz="1750" lang="en-US">
                <a:solidFill>
                  <a:srgbClr val="FFE5E5"/>
                </a:solidFill>
                <a:latin typeface="DM Sans" pitchFamily="34" charset="0"/>
                <a:ea typeface="DM Sans" pitchFamily="34" charset="-122"/>
                <a:cs typeface="DM Sans" pitchFamily="34" charset="-120"/>
              </a:rPr>
              <a:t> for headings.</a:t>
            </a:r>
            <a:endParaRPr dirty="0" sz="1750" lang="en-US"/>
          </a:p>
        </p:txBody>
      </p:sp>
      <p:sp>
        <p:nvSpPr>
          <p:cNvPr id="1048602" name="Text 4"/>
          <p:cNvSpPr/>
          <p:nvPr/>
        </p:nvSpPr>
        <p:spPr>
          <a:xfrm>
            <a:off x="1188601" y="5423773"/>
            <a:ext cx="7122200" cy="718423"/>
          </a:xfrm>
          <a:prstGeom prst="rect"/>
          <a:noFill/>
        </p:spPr>
        <p:txBody>
          <a:bodyPr anchor="t" rtlCol="0" wrap="square"/>
          <a:p>
            <a:pPr algn="l" indent="0" marL="0">
              <a:lnSpc>
                <a:spcPts val="2799"/>
              </a:lnSpc>
              <a:buSzPct val="100000"/>
              <a:buFont typeface="+mj-lt"/>
              <a:buAutoNum type="arabicPeriod" startAt="3"/>
              <a:buNone/>
            </a:pPr>
            <a:r>
              <a:rPr dirty="0" sz="1750" lang="en-US">
                <a:solidFill>
                  <a:srgbClr val="FFE5E5"/>
                </a:solidFill>
                <a:latin typeface="DM Sans" pitchFamily="34" charset="0"/>
                <a:ea typeface="DM Sans" pitchFamily="34" charset="-122"/>
                <a:cs typeface="DM Sans" pitchFamily="34" charset="-120"/>
              </a:rPr>
              <a:t>Elements can have </a:t>
            </a:r>
            <a:r>
              <a:rPr b="1" dirty="0" sz="1750" lang="en-US">
                <a:solidFill>
                  <a:srgbClr val="FFE5E5"/>
                </a:solidFill>
                <a:latin typeface="DM Sans" pitchFamily="34" charset="0"/>
                <a:ea typeface="DM Sans" pitchFamily="34" charset="-122"/>
                <a:cs typeface="DM Sans" pitchFamily="34" charset="-120"/>
              </a:rPr>
              <a:t>attributes</a:t>
            </a:r>
            <a:r>
              <a:rPr dirty="0" sz="1750" lang="en-US">
                <a:solidFill>
                  <a:srgbClr val="FFE5E5"/>
                </a:solidFill>
                <a:latin typeface="DM Sans" pitchFamily="34" charset="0"/>
                <a:ea typeface="DM Sans" pitchFamily="34" charset="-122"/>
                <a:cs typeface="DM Sans" pitchFamily="34" charset="-120"/>
              </a:rPr>
              <a:t> that provide additional information, such as the </a:t>
            </a:r>
            <a:r>
              <a:rPr dirty="0" sz="1750" lang="en-US">
                <a:solidFill>
                  <a:srgbClr val="FFE5E5"/>
                </a:solidFill>
                <a:highlight>
                  <a:srgbClr val="460707"/>
                </a:highlight>
                <a:latin typeface="Consolas" pitchFamily="34" charset="0"/>
                <a:ea typeface="Consolas" pitchFamily="34" charset="-122"/>
                <a:cs typeface="Consolas" pitchFamily="34" charset="-120"/>
              </a:rPr>
              <a:t>href</a:t>
            </a:r>
            <a:r>
              <a:rPr dirty="0" sz="1750" lang="en-US">
                <a:solidFill>
                  <a:srgbClr val="FFE5E5"/>
                </a:solidFill>
                <a:latin typeface="DM Sans" pitchFamily="34" charset="0"/>
                <a:ea typeface="DM Sans" pitchFamily="34" charset="-122"/>
                <a:cs typeface="DM Sans" pitchFamily="34" charset="-120"/>
              </a:rPr>
              <a:t> attribute on </a:t>
            </a:r>
            <a:r>
              <a:rPr dirty="0" sz="1750" lang="en-US">
                <a:solidFill>
                  <a:srgbClr val="FFE5E5"/>
                </a:solidFill>
                <a:highlight>
                  <a:srgbClr val="460707"/>
                </a:highlight>
                <a:latin typeface="Consolas" pitchFamily="34" charset="0"/>
                <a:ea typeface="Consolas" pitchFamily="34" charset="-122"/>
                <a:cs typeface="Consolas" pitchFamily="34" charset="-120"/>
              </a:rPr>
              <a:t>&lt;a&gt;</a:t>
            </a:r>
            <a:r>
              <a:rPr dirty="0" sz="1750" lang="en-US">
                <a:solidFill>
                  <a:srgbClr val="FFE5E5"/>
                </a:solidFill>
                <a:latin typeface="DM Sans" pitchFamily="34" charset="0"/>
                <a:ea typeface="DM Sans" pitchFamily="34" charset="-122"/>
                <a:cs typeface="DM Sans" pitchFamily="34" charset="-120"/>
              </a:rPr>
              <a:t> tags to specify a link's destination.</a:t>
            </a:r>
            <a:endParaRPr dirty="0" sz="1750" lang="en-US"/>
          </a:p>
        </p:txBody>
      </p:sp>
      <p:pic>
        <p:nvPicPr>
          <p:cNvPr id="2097161" name="Image 2" descr="preencoded.png">
            <a:hlinkClick r:id="rId3" tooltip=""/>
          </p:cNvPr>
          <p:cNvPicPr>
            <a:picLocks noChangeAspect="1"/>
          </p:cNvPicPr>
          <p:nvPr/>
        </p:nvPicPr>
        <p:blipFill>
          <a:blip xmlns:r="http://schemas.openxmlformats.org/officeDocument/2006/relationships" r:embed="rId4"/>
          <a:stretch>
            <a:fillRect/>
          </a:stretch>
        </p:blipFill>
        <p:spPr>
          <a:xfrm>
            <a:off x="12242153" y="7589520"/>
            <a:ext cx="2296807" cy="548640"/>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23" name=""/>
        <p:cNvGrpSpPr/>
        <p:nvPr/>
      </p:nvGrpSpPr>
      <p:grpSpPr>
        <a:xfrm>
          <a:off x="0" y="0"/>
          <a:ext cx="0" cy="0"/>
          <a:chOff x="0" y="0"/>
          <a:chExt cx="0" cy="0"/>
        </a:xfrm>
      </p:grpSpPr>
      <p:pic>
        <p:nvPicPr>
          <p:cNvPr id="2097162"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06" name="Shape 0"/>
          <p:cNvSpPr/>
          <p:nvPr/>
        </p:nvSpPr>
        <p:spPr>
          <a:xfrm>
            <a:off x="0" y="0"/>
            <a:ext cx="14630400" cy="8229600"/>
          </a:xfrm>
          <a:prstGeom prst="rect"/>
          <a:solidFill>
            <a:srgbClr val="0A0A0A">
              <a:alpha val="75000"/>
            </a:srgbClr>
          </a:solidFill>
        </p:spPr>
      </p:sp>
      <p:pic>
        <p:nvPicPr>
          <p:cNvPr id="2097163" name="Image 1" descr="preencoded.png"/>
          <p:cNvPicPr>
            <a:picLocks noChangeAspect="1"/>
          </p:cNvPicPr>
          <p:nvPr/>
        </p:nvPicPr>
        <p:blipFill>
          <a:blip xmlns:r="http://schemas.openxmlformats.org/officeDocument/2006/relationships" r:embed="rId2"/>
          <a:stretch>
            <a:fillRect/>
          </a:stretch>
        </p:blipFill>
        <p:spPr>
          <a:xfrm>
            <a:off x="9151620" y="0"/>
            <a:ext cx="5486400" cy="8229600"/>
          </a:xfrm>
          <a:prstGeom prst="rect"/>
        </p:spPr>
      </p:pic>
      <p:sp>
        <p:nvSpPr>
          <p:cNvPr id="1048607" name="Text 1"/>
          <p:cNvSpPr/>
          <p:nvPr/>
        </p:nvSpPr>
        <p:spPr>
          <a:xfrm>
            <a:off x="833199" y="2232065"/>
            <a:ext cx="6341388" cy="694373"/>
          </a:xfrm>
          <a:prstGeom prst="rect"/>
          <a:noFill/>
        </p:spPr>
        <p:txBody>
          <a:bodyPr anchor="t" rtlCol="0" wrap="none"/>
          <a:p>
            <a:pPr indent="0" marL="0">
              <a:lnSpc>
                <a:spcPts val="5468"/>
              </a:lnSpc>
              <a:buNone/>
            </a:pPr>
            <a:r>
              <a:rPr dirty="0" sz="4374" lang="en-US">
                <a:solidFill>
                  <a:srgbClr val="FAEBEB"/>
                </a:solidFill>
                <a:latin typeface="Dela Gothic One" pitchFamily="34" charset="0"/>
                <a:ea typeface="Dela Gothic One" pitchFamily="34" charset="-122"/>
                <a:cs typeface="Dela Gothic One" pitchFamily="34" charset="-120"/>
              </a:rPr>
              <a:t>Attributes in HTML</a:t>
            </a:r>
            <a:endParaRPr dirty="0" sz="4374" lang="en-US"/>
          </a:p>
        </p:txBody>
      </p:sp>
      <p:sp>
        <p:nvSpPr>
          <p:cNvPr id="1048608" name="Text 2"/>
          <p:cNvSpPr/>
          <p:nvPr/>
        </p:nvSpPr>
        <p:spPr>
          <a:xfrm>
            <a:off x="833199" y="3259693"/>
            <a:ext cx="7477601" cy="1421606"/>
          </a:xfrm>
          <a:prstGeom prst="rect"/>
          <a:noFill/>
        </p:spPr>
        <p:txBody>
          <a:bodyPr anchor="t" rtlCol="0" wrap="square"/>
          <a:p>
            <a:pPr indent="0" marL="0">
              <a:lnSpc>
                <a:spcPts val="2799"/>
              </a:lnSpc>
              <a:buNone/>
            </a:pPr>
            <a:r>
              <a:rPr dirty="0" sz="1750" lang="en-US">
                <a:solidFill>
                  <a:srgbClr val="FFE5E5"/>
                </a:solidFill>
                <a:latin typeface="DM Sans" pitchFamily="34" charset="0"/>
                <a:ea typeface="DM Sans" pitchFamily="34" charset="-122"/>
                <a:cs typeface="DM Sans" pitchFamily="34" charset="-120"/>
              </a:rPr>
              <a:t>HTML attributes provide additional information about an element. They appear inside the opening tag and consist of a name-value pair. Attributes are used to modify the default behavior or appearance of an element, such as setting the size, color, or linking to external resources.</a:t>
            </a:r>
            <a:endParaRPr dirty="0" sz="1750" lang="en-US"/>
          </a:p>
        </p:txBody>
      </p:sp>
      <p:sp>
        <p:nvSpPr>
          <p:cNvPr id="1048609" name="Text 3"/>
          <p:cNvSpPr/>
          <p:nvPr/>
        </p:nvSpPr>
        <p:spPr>
          <a:xfrm>
            <a:off x="833199" y="4931212"/>
            <a:ext cx="7477601" cy="1066205"/>
          </a:xfrm>
          <a:prstGeom prst="rect"/>
          <a:noFill/>
        </p:spPr>
        <p:txBody>
          <a:bodyPr anchor="t" rtlCol="0" wrap="square"/>
          <a:p>
            <a:pPr indent="0" marL="0">
              <a:lnSpc>
                <a:spcPts val="2799"/>
              </a:lnSpc>
              <a:buNone/>
            </a:pPr>
            <a:r>
              <a:rPr dirty="0" sz="1750" lang="en-US">
                <a:solidFill>
                  <a:srgbClr val="FFE5E5"/>
                </a:solidFill>
                <a:latin typeface="DM Sans" pitchFamily="34" charset="0"/>
                <a:ea typeface="DM Sans" pitchFamily="34" charset="-122"/>
                <a:cs typeface="DM Sans" pitchFamily="34" charset="-120"/>
              </a:rPr>
              <a:t>Common HTML attributes include id, class, src, href, alt, and many others. Attributes give developers greater control over the structure and styling of web pages.</a:t>
            </a:r>
            <a:endParaRPr dirty="0" sz="1750" lang="en-US"/>
          </a:p>
        </p:txBody>
      </p:sp>
      <p:pic>
        <p:nvPicPr>
          <p:cNvPr id="2097164" name="Image 2" descr="preencoded.png">
            <a:hlinkClick r:id="rId3" tooltip=""/>
          </p:cNvPr>
          <p:cNvPicPr>
            <a:picLocks noChangeAspect="1"/>
          </p:cNvPicPr>
          <p:nvPr/>
        </p:nvPicPr>
        <p:blipFill>
          <a:blip xmlns:r="http://schemas.openxmlformats.org/officeDocument/2006/relationships" r:embed="rId4"/>
          <a:stretch>
            <a:fillRect/>
          </a:stretch>
        </p:blipFill>
        <p:spPr>
          <a:xfrm>
            <a:off x="12242153" y="7589520"/>
            <a:ext cx="2296807" cy="548640"/>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26" name=""/>
        <p:cNvGrpSpPr/>
        <p:nvPr/>
      </p:nvGrpSpPr>
      <p:grpSpPr>
        <a:xfrm>
          <a:off x="0" y="0"/>
          <a:ext cx="0" cy="0"/>
          <a:chOff x="0" y="0"/>
          <a:chExt cx="0" cy="0"/>
        </a:xfrm>
      </p:grpSpPr>
      <p:pic>
        <p:nvPicPr>
          <p:cNvPr id="2097165"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13" name="Shape 0"/>
          <p:cNvSpPr/>
          <p:nvPr/>
        </p:nvSpPr>
        <p:spPr>
          <a:xfrm>
            <a:off x="0" y="0"/>
            <a:ext cx="14630400" cy="8229600"/>
          </a:xfrm>
          <a:prstGeom prst="rect"/>
          <a:solidFill>
            <a:srgbClr val="0A0A0A">
              <a:alpha val="75000"/>
            </a:srgbClr>
          </a:solidFill>
        </p:spPr>
      </p:sp>
      <p:pic>
        <p:nvPicPr>
          <p:cNvPr id="2097166" name="Image 1" descr="preencoded.png"/>
          <p:cNvPicPr>
            <a:picLocks noChangeAspect="1"/>
          </p:cNvPicPr>
          <p:nvPr/>
        </p:nvPicPr>
        <p:blipFill>
          <a:blip xmlns:r="http://schemas.openxmlformats.org/officeDocument/2006/relationships" r:embed="rId2"/>
          <a:stretch>
            <a:fillRect/>
          </a:stretch>
        </p:blipFill>
        <p:spPr>
          <a:xfrm>
            <a:off x="9151620" y="0"/>
            <a:ext cx="5486400" cy="8229600"/>
          </a:xfrm>
          <a:prstGeom prst="rect"/>
        </p:spPr>
      </p:pic>
      <p:sp>
        <p:nvSpPr>
          <p:cNvPr id="1048614" name="Text 1"/>
          <p:cNvSpPr/>
          <p:nvPr/>
        </p:nvSpPr>
        <p:spPr>
          <a:xfrm>
            <a:off x="833199" y="2935962"/>
            <a:ext cx="7477601" cy="958215"/>
          </a:xfrm>
          <a:prstGeom prst="rect"/>
          <a:noFill/>
        </p:spPr>
        <p:txBody>
          <a:bodyPr anchor="t" rtlCol="0" wrap="none"/>
          <a:p>
            <a:pPr indent="0" marL="0">
              <a:lnSpc>
                <a:spcPts val="7545"/>
              </a:lnSpc>
              <a:buNone/>
            </a:pPr>
            <a:r>
              <a:rPr dirty="0" sz="6036" lang="en-US">
                <a:solidFill>
                  <a:srgbClr val="FAEBEB"/>
                </a:solidFill>
                <a:latin typeface="Dela Gothic One" pitchFamily="34" charset="0"/>
                <a:ea typeface="Dela Gothic One" pitchFamily="34" charset="-122"/>
                <a:cs typeface="Dela Gothic One" pitchFamily="34" charset="-120"/>
              </a:rPr>
              <a:t>What is CSS?</a:t>
            </a:r>
            <a:endParaRPr dirty="0" sz="6036" lang="en-US"/>
          </a:p>
        </p:txBody>
      </p:sp>
      <p:sp>
        <p:nvSpPr>
          <p:cNvPr id="1048615" name="Text 2"/>
          <p:cNvSpPr/>
          <p:nvPr/>
        </p:nvSpPr>
        <p:spPr>
          <a:xfrm>
            <a:off x="833199" y="4227433"/>
            <a:ext cx="7477601" cy="1066205"/>
          </a:xfrm>
          <a:prstGeom prst="rect"/>
          <a:noFill/>
        </p:spPr>
        <p:txBody>
          <a:bodyPr anchor="t" rtlCol="0" wrap="square"/>
          <a:p>
            <a:pPr indent="0" marL="0">
              <a:lnSpc>
                <a:spcPts val="2799"/>
              </a:lnSpc>
              <a:buNone/>
            </a:pPr>
            <a:r>
              <a:rPr dirty="0" sz="1750" lang="en-US">
                <a:solidFill>
                  <a:srgbClr val="FFE5E5"/>
                </a:solidFill>
                <a:latin typeface="DM Sans" pitchFamily="34" charset="0"/>
                <a:ea typeface="DM Sans" pitchFamily="34" charset="-122"/>
                <a:cs typeface="DM Sans" pitchFamily="34" charset="-120"/>
              </a:rPr>
              <a:t>CSS, or Cascading Style Sheets, is the language used to control the visual presentation of web pages. It allows developers to separate content from design, making it easier to maintain and update websites.</a:t>
            </a:r>
            <a:endParaRPr dirty="0" sz="1750" lang="en-US"/>
          </a:p>
        </p:txBody>
      </p:sp>
      <p:pic>
        <p:nvPicPr>
          <p:cNvPr id="2097167" name="Image 2" descr="preencoded.png">
            <a:hlinkClick r:id="rId3" tooltip=""/>
          </p:cNvPr>
          <p:cNvPicPr>
            <a:picLocks noChangeAspect="1"/>
          </p:cNvPicPr>
          <p:nvPr/>
        </p:nvPicPr>
        <p:blipFill>
          <a:blip xmlns:r="http://schemas.openxmlformats.org/officeDocument/2006/relationships" r:embed="rId4"/>
          <a:stretch>
            <a:fillRect/>
          </a:stretch>
        </p:blipFill>
        <p:spPr>
          <a:xfrm>
            <a:off x="12242153" y="7589520"/>
            <a:ext cx="2296807" cy="548640"/>
          </a:xfrm>
          <a:prstGeom prst="rec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29" name=""/>
        <p:cNvGrpSpPr/>
        <p:nvPr/>
      </p:nvGrpSpPr>
      <p:grpSpPr>
        <a:xfrm>
          <a:off x="0" y="0"/>
          <a:ext cx="0" cy="0"/>
          <a:chOff x="0" y="0"/>
          <a:chExt cx="0" cy="0"/>
        </a:xfrm>
      </p:grpSpPr>
      <p:pic>
        <p:nvPicPr>
          <p:cNvPr id="2097168"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19" name="Shape 0"/>
          <p:cNvSpPr/>
          <p:nvPr/>
        </p:nvSpPr>
        <p:spPr>
          <a:xfrm>
            <a:off x="0" y="0"/>
            <a:ext cx="14630400" cy="8229600"/>
          </a:xfrm>
          <a:prstGeom prst="rect"/>
          <a:solidFill>
            <a:srgbClr val="0A0A0A">
              <a:alpha val="75000"/>
            </a:srgbClr>
          </a:solidFill>
        </p:spPr>
      </p:sp>
      <p:pic>
        <p:nvPicPr>
          <p:cNvPr id="2097169" name="Image 1" descr="preencoded.png"/>
          <p:cNvPicPr>
            <a:picLocks noChangeAspect="1"/>
          </p:cNvPicPr>
          <p:nvPr/>
        </p:nvPicPr>
        <p:blipFill>
          <a:blip xmlns:r="http://schemas.openxmlformats.org/officeDocument/2006/relationships" r:embed="rId2"/>
          <a:stretch>
            <a:fillRect/>
          </a:stretch>
        </p:blipFill>
        <p:spPr>
          <a:xfrm>
            <a:off x="10980420" y="0"/>
            <a:ext cx="3657600" cy="8229600"/>
          </a:xfrm>
          <a:prstGeom prst="rect"/>
        </p:spPr>
      </p:pic>
      <p:sp>
        <p:nvSpPr>
          <p:cNvPr id="1048620" name="Text 1"/>
          <p:cNvSpPr/>
          <p:nvPr/>
        </p:nvSpPr>
        <p:spPr>
          <a:xfrm>
            <a:off x="833199" y="827961"/>
            <a:ext cx="8707517" cy="694373"/>
          </a:xfrm>
          <a:prstGeom prst="rect"/>
          <a:noFill/>
        </p:spPr>
        <p:txBody>
          <a:bodyPr anchor="t" rtlCol="0" wrap="none"/>
          <a:p>
            <a:pPr indent="0" marL="0">
              <a:lnSpc>
                <a:spcPts val="5468"/>
              </a:lnSpc>
              <a:buNone/>
            </a:pPr>
            <a:r>
              <a:rPr dirty="0" sz="4374" lang="en-US">
                <a:solidFill>
                  <a:srgbClr val="FAEBEB"/>
                </a:solidFill>
                <a:latin typeface="Dela Gothic One" pitchFamily="34" charset="0"/>
                <a:ea typeface="Dela Gothic One" pitchFamily="34" charset="-122"/>
                <a:cs typeface="Dela Gothic One" pitchFamily="34" charset="-120"/>
              </a:rPr>
              <a:t>CSS Syntax and Selectors</a:t>
            </a:r>
            <a:endParaRPr dirty="0" sz="4374" lang="en-US"/>
          </a:p>
        </p:txBody>
      </p:sp>
      <p:pic>
        <p:nvPicPr>
          <p:cNvPr id="2097170" name="Image 2" descr="preencoded.png"/>
          <p:cNvPicPr>
            <a:picLocks noChangeAspect="1"/>
          </p:cNvPicPr>
          <p:nvPr/>
        </p:nvPicPr>
        <p:blipFill>
          <a:blip xmlns:r="http://schemas.openxmlformats.org/officeDocument/2006/relationships" r:embed="rId3"/>
          <a:stretch>
            <a:fillRect/>
          </a:stretch>
        </p:blipFill>
        <p:spPr>
          <a:xfrm>
            <a:off x="833199" y="1855589"/>
            <a:ext cx="1110972" cy="1990963"/>
          </a:xfrm>
          <a:prstGeom prst="rect"/>
        </p:spPr>
      </p:pic>
      <p:sp>
        <p:nvSpPr>
          <p:cNvPr id="1048621" name="Text 2"/>
          <p:cNvSpPr/>
          <p:nvPr/>
        </p:nvSpPr>
        <p:spPr>
          <a:xfrm>
            <a:off x="2277428" y="2077760"/>
            <a:ext cx="2777490" cy="347186"/>
          </a:xfrm>
          <a:prstGeom prst="rect"/>
          <a:noFill/>
        </p:spPr>
        <p:txBody>
          <a:bodyPr anchor="t" rtlCol="0" wrap="none"/>
          <a:p>
            <a:pPr algn="l" indent="0" marL="0">
              <a:lnSpc>
                <a:spcPts val="2734"/>
              </a:lnSpc>
              <a:buNone/>
            </a:pPr>
            <a:r>
              <a:rPr dirty="0" sz="2187" lang="en-US">
                <a:solidFill>
                  <a:srgbClr val="FFE5E5"/>
                </a:solidFill>
                <a:latin typeface="Dela Gothic One" pitchFamily="34" charset="0"/>
                <a:ea typeface="Dela Gothic One" pitchFamily="34" charset="-122"/>
                <a:cs typeface="Dela Gothic One" pitchFamily="34" charset="-120"/>
              </a:rPr>
              <a:t>CSS Syntax</a:t>
            </a:r>
            <a:endParaRPr dirty="0" sz="2187" lang="en-US"/>
          </a:p>
        </p:txBody>
      </p:sp>
      <p:sp>
        <p:nvSpPr>
          <p:cNvPr id="1048622" name="Text 3"/>
          <p:cNvSpPr/>
          <p:nvPr/>
        </p:nvSpPr>
        <p:spPr>
          <a:xfrm>
            <a:off x="2277428" y="2558177"/>
            <a:ext cx="7862173" cy="1066205"/>
          </a:xfrm>
          <a:prstGeom prst="rect"/>
          <a:noFill/>
        </p:spPr>
        <p:txBody>
          <a:bodyPr anchor="t" rtlCol="0" wrap="square"/>
          <a:p>
            <a:pPr algn="l" indent="0" marL="0">
              <a:lnSpc>
                <a:spcPts val="2799"/>
              </a:lnSpc>
              <a:buNone/>
            </a:pPr>
            <a:r>
              <a:rPr dirty="0" sz="1750" lang="en-US">
                <a:solidFill>
                  <a:srgbClr val="FFE5E5"/>
                </a:solidFill>
                <a:latin typeface="DM Sans" pitchFamily="34" charset="0"/>
                <a:ea typeface="DM Sans" pitchFamily="34" charset="-122"/>
                <a:cs typeface="DM Sans" pitchFamily="34" charset="-120"/>
              </a:rPr>
              <a:t>CSS follows a simple syntax: selector { property: value; }. Selectors target HTML elements, properties define how they should look, and values set the specific styling.</a:t>
            </a:r>
            <a:endParaRPr dirty="0" sz="1750" lang="en-US"/>
          </a:p>
        </p:txBody>
      </p:sp>
      <p:pic>
        <p:nvPicPr>
          <p:cNvPr id="2097171" name="Image 3" descr="preencoded.png"/>
          <p:cNvPicPr>
            <a:picLocks noChangeAspect="1"/>
          </p:cNvPicPr>
          <p:nvPr/>
        </p:nvPicPr>
        <p:blipFill>
          <a:blip xmlns:r="http://schemas.openxmlformats.org/officeDocument/2006/relationships" r:embed="rId4"/>
          <a:stretch>
            <a:fillRect/>
          </a:stretch>
        </p:blipFill>
        <p:spPr>
          <a:xfrm>
            <a:off x="833199" y="3846552"/>
            <a:ext cx="1110972" cy="1777484"/>
          </a:xfrm>
          <a:prstGeom prst="rect"/>
        </p:spPr>
      </p:pic>
      <p:sp>
        <p:nvSpPr>
          <p:cNvPr id="1048623" name="Text 4"/>
          <p:cNvSpPr/>
          <p:nvPr/>
        </p:nvSpPr>
        <p:spPr>
          <a:xfrm>
            <a:off x="2277428" y="4068723"/>
            <a:ext cx="2777490" cy="347186"/>
          </a:xfrm>
          <a:prstGeom prst="rect"/>
          <a:noFill/>
        </p:spPr>
        <p:txBody>
          <a:bodyPr anchor="t" rtlCol="0" wrap="none"/>
          <a:p>
            <a:pPr algn="l" indent="0" marL="0">
              <a:lnSpc>
                <a:spcPts val="2734"/>
              </a:lnSpc>
              <a:buNone/>
            </a:pPr>
            <a:r>
              <a:rPr dirty="0" sz="2187" lang="en-US">
                <a:solidFill>
                  <a:srgbClr val="FFE5E5"/>
                </a:solidFill>
                <a:latin typeface="Dela Gothic One" pitchFamily="34" charset="0"/>
                <a:ea typeface="Dela Gothic One" pitchFamily="34" charset="-122"/>
                <a:cs typeface="Dela Gothic One" pitchFamily="34" charset="-120"/>
              </a:rPr>
              <a:t>Type Selectors</a:t>
            </a:r>
            <a:endParaRPr dirty="0" sz="2187" lang="en-US"/>
          </a:p>
        </p:txBody>
      </p:sp>
      <p:sp>
        <p:nvSpPr>
          <p:cNvPr id="1048624" name="Text 5"/>
          <p:cNvSpPr/>
          <p:nvPr/>
        </p:nvSpPr>
        <p:spPr>
          <a:xfrm>
            <a:off x="2277428" y="4549140"/>
            <a:ext cx="7862173" cy="710803"/>
          </a:xfrm>
          <a:prstGeom prst="rect"/>
          <a:noFill/>
        </p:spPr>
        <p:txBody>
          <a:bodyPr anchor="t" rtlCol="0" wrap="square"/>
          <a:p>
            <a:pPr algn="l" indent="0" marL="0">
              <a:lnSpc>
                <a:spcPts val="2799"/>
              </a:lnSpc>
              <a:buNone/>
            </a:pPr>
            <a:r>
              <a:rPr dirty="0" sz="1750" lang="en-US">
                <a:solidFill>
                  <a:srgbClr val="FFE5E5"/>
                </a:solidFill>
                <a:latin typeface="DM Sans" pitchFamily="34" charset="0"/>
                <a:ea typeface="DM Sans" pitchFamily="34" charset="-122"/>
                <a:cs typeface="DM Sans" pitchFamily="34" charset="-120"/>
              </a:rPr>
              <a:t>These target specific HTML elements, like h1, p, or div. They apply styles directly to those tags.</a:t>
            </a:r>
            <a:endParaRPr dirty="0" sz="1750" lang="en-US"/>
          </a:p>
        </p:txBody>
      </p:sp>
      <p:pic>
        <p:nvPicPr>
          <p:cNvPr id="2097172" name="Image 4" descr="preencoded.png"/>
          <p:cNvPicPr>
            <a:picLocks noChangeAspect="1"/>
          </p:cNvPicPr>
          <p:nvPr/>
        </p:nvPicPr>
        <p:blipFill>
          <a:blip xmlns:r="http://schemas.openxmlformats.org/officeDocument/2006/relationships" r:embed="rId5"/>
          <a:stretch>
            <a:fillRect/>
          </a:stretch>
        </p:blipFill>
        <p:spPr>
          <a:xfrm>
            <a:off x="833199" y="5624036"/>
            <a:ext cx="1110972" cy="1777484"/>
          </a:xfrm>
          <a:prstGeom prst="rect"/>
        </p:spPr>
      </p:pic>
      <p:sp>
        <p:nvSpPr>
          <p:cNvPr id="1048625" name="Text 6"/>
          <p:cNvSpPr/>
          <p:nvPr/>
        </p:nvSpPr>
        <p:spPr>
          <a:xfrm>
            <a:off x="2277428" y="5846207"/>
            <a:ext cx="3777258" cy="347186"/>
          </a:xfrm>
          <a:prstGeom prst="rect"/>
          <a:noFill/>
        </p:spPr>
        <p:txBody>
          <a:bodyPr anchor="t" rtlCol="0" wrap="none"/>
          <a:p>
            <a:pPr algn="l" indent="0" marL="0">
              <a:lnSpc>
                <a:spcPts val="2734"/>
              </a:lnSpc>
              <a:buNone/>
            </a:pPr>
            <a:r>
              <a:rPr dirty="0" sz="2187" lang="en-US">
                <a:solidFill>
                  <a:srgbClr val="FFE5E5"/>
                </a:solidFill>
                <a:latin typeface="Dela Gothic One" pitchFamily="34" charset="0"/>
                <a:ea typeface="Dela Gothic One" pitchFamily="34" charset="-122"/>
                <a:cs typeface="Dela Gothic One" pitchFamily="34" charset="-120"/>
              </a:rPr>
              <a:t>Class and ID Selectors</a:t>
            </a:r>
            <a:endParaRPr dirty="0" sz="2187" lang="en-US"/>
          </a:p>
        </p:txBody>
      </p:sp>
      <p:sp>
        <p:nvSpPr>
          <p:cNvPr id="1048626" name="Text 7"/>
          <p:cNvSpPr/>
          <p:nvPr/>
        </p:nvSpPr>
        <p:spPr>
          <a:xfrm>
            <a:off x="2277428" y="6326624"/>
            <a:ext cx="7862173" cy="710803"/>
          </a:xfrm>
          <a:prstGeom prst="rect"/>
          <a:noFill/>
        </p:spPr>
        <p:txBody>
          <a:bodyPr anchor="t" rtlCol="0" wrap="square"/>
          <a:p>
            <a:pPr algn="l" indent="0" marL="0">
              <a:lnSpc>
                <a:spcPts val="2799"/>
              </a:lnSpc>
              <a:buNone/>
            </a:pPr>
            <a:r>
              <a:rPr dirty="0" sz="1750" lang="en-US">
                <a:solidFill>
                  <a:srgbClr val="FFE5E5"/>
                </a:solidFill>
                <a:latin typeface="DM Sans" pitchFamily="34" charset="0"/>
                <a:ea typeface="DM Sans" pitchFamily="34" charset="-122"/>
                <a:cs typeface="DM Sans" pitchFamily="34" charset="-120"/>
              </a:rPr>
              <a:t>These target elements with specific class or ID attributes. They allow for more precise targeting and reusable styles.</a:t>
            </a:r>
            <a:endParaRPr dirty="0" sz="1750" lang="en-US"/>
          </a:p>
        </p:txBody>
      </p:sp>
      <p:pic>
        <p:nvPicPr>
          <p:cNvPr id="2097173" name="Image 5" descr="preencoded.png">
            <a:hlinkClick r:id="rId6" tooltip=""/>
          </p:cNvPr>
          <p:cNvPicPr>
            <a:picLocks noChangeAspect="1"/>
          </p:cNvPicPr>
          <p:nvPr/>
        </p:nvPicPr>
        <p:blipFill>
          <a:blip xmlns:r="http://schemas.openxmlformats.org/officeDocument/2006/relationships" r:embed="rId7"/>
          <a:stretch>
            <a:fillRect/>
          </a:stretch>
        </p:blipFill>
        <p:spPr>
          <a:xfrm>
            <a:off x="12242153" y="7589520"/>
            <a:ext cx="2296807" cy="548640"/>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32" name=""/>
        <p:cNvGrpSpPr/>
        <p:nvPr/>
      </p:nvGrpSpPr>
      <p:grpSpPr>
        <a:xfrm>
          <a:off x="0" y="0"/>
          <a:ext cx="0" cy="0"/>
          <a:chOff x="0" y="0"/>
          <a:chExt cx="0" cy="0"/>
        </a:xfrm>
      </p:grpSpPr>
      <p:pic>
        <p:nvPicPr>
          <p:cNvPr id="2097174"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30" name="Shape 0"/>
          <p:cNvSpPr/>
          <p:nvPr/>
        </p:nvSpPr>
        <p:spPr>
          <a:xfrm>
            <a:off x="0" y="0"/>
            <a:ext cx="14630400" cy="8229600"/>
          </a:xfrm>
          <a:prstGeom prst="rect"/>
          <a:solidFill>
            <a:srgbClr val="0A0A0A">
              <a:alpha val="75000"/>
            </a:srgbClr>
          </a:solidFill>
        </p:spPr>
      </p:sp>
      <p:sp>
        <p:nvSpPr>
          <p:cNvPr id="1048631" name="Text 1"/>
          <p:cNvSpPr/>
          <p:nvPr/>
        </p:nvSpPr>
        <p:spPr>
          <a:xfrm>
            <a:off x="1760220" y="709017"/>
            <a:ext cx="8289250" cy="694373"/>
          </a:xfrm>
          <a:prstGeom prst="rect"/>
          <a:noFill/>
        </p:spPr>
        <p:txBody>
          <a:bodyPr anchor="t" rtlCol="0" wrap="none"/>
          <a:p>
            <a:pPr indent="0" marL="0">
              <a:lnSpc>
                <a:spcPts val="5468"/>
              </a:lnSpc>
              <a:buNone/>
            </a:pPr>
            <a:r>
              <a:rPr dirty="0" sz="4374" lang="en-US">
                <a:solidFill>
                  <a:srgbClr val="FAEBEB"/>
                </a:solidFill>
                <a:latin typeface="Dela Gothic One" pitchFamily="34" charset="0"/>
                <a:ea typeface="Dela Gothic One" pitchFamily="34" charset="-122"/>
                <a:cs typeface="Dela Gothic One" pitchFamily="34" charset="-120"/>
              </a:rPr>
              <a:t>Applying Styles with CSS</a:t>
            </a:r>
            <a:endParaRPr dirty="0" sz="4374" lang="en-US"/>
          </a:p>
        </p:txBody>
      </p:sp>
      <p:sp>
        <p:nvSpPr>
          <p:cNvPr id="1048632" name="Text 2"/>
          <p:cNvSpPr/>
          <p:nvPr/>
        </p:nvSpPr>
        <p:spPr>
          <a:xfrm>
            <a:off x="1760220" y="1936552"/>
            <a:ext cx="5283994" cy="1777008"/>
          </a:xfrm>
          <a:prstGeom prst="rect"/>
          <a:noFill/>
        </p:spPr>
        <p:txBody>
          <a:bodyPr anchor="t" rtlCol="0" wrap="square"/>
          <a:p>
            <a:pPr indent="0" marL="0">
              <a:lnSpc>
                <a:spcPts val="2799"/>
              </a:lnSpc>
              <a:buNone/>
            </a:pPr>
            <a:r>
              <a:rPr dirty="0" sz="1750" lang="en-US">
                <a:solidFill>
                  <a:srgbClr val="FFE5E5"/>
                </a:solidFill>
                <a:latin typeface="DM Sans" pitchFamily="34" charset="0"/>
                <a:ea typeface="DM Sans" pitchFamily="34" charset="-122"/>
                <a:cs typeface="DM Sans" pitchFamily="34" charset="-120"/>
              </a:rPr>
              <a:t>CSS, or Cascading Style Sheets, is the language used to apply styles and formatting to HTML elements on a web page. With CSS, you can control the layout, colors, fonts, and other visual aspects of your website or web application.</a:t>
            </a:r>
            <a:endParaRPr dirty="0" sz="1750" lang="en-US"/>
          </a:p>
        </p:txBody>
      </p:sp>
      <p:sp>
        <p:nvSpPr>
          <p:cNvPr id="1048633" name="Text 3"/>
          <p:cNvSpPr/>
          <p:nvPr/>
        </p:nvSpPr>
        <p:spPr>
          <a:xfrm>
            <a:off x="1760220" y="3913465"/>
            <a:ext cx="5283994" cy="1777008"/>
          </a:xfrm>
          <a:prstGeom prst="rect"/>
          <a:noFill/>
        </p:spPr>
        <p:txBody>
          <a:bodyPr anchor="t" rtlCol="0" wrap="square"/>
          <a:p>
            <a:pPr indent="0" marL="0">
              <a:lnSpc>
                <a:spcPts val="2799"/>
              </a:lnSpc>
              <a:buNone/>
            </a:pPr>
            <a:r>
              <a:rPr dirty="0" sz="1750" lang="en-US">
                <a:solidFill>
                  <a:srgbClr val="FFE5E5"/>
                </a:solidFill>
                <a:latin typeface="DM Sans" pitchFamily="34" charset="0"/>
                <a:ea typeface="DM Sans" pitchFamily="34" charset="-122"/>
                <a:cs typeface="DM Sans" pitchFamily="34" charset="-120"/>
              </a:rPr>
              <a:t>Styles are applied using CSS selectors that target specific HTML elements. Once selected, you can set properties like font-size, color, background-color, and more to achieve the desired visual design.</a:t>
            </a:r>
            <a:endParaRPr dirty="0" sz="1750" lang="en-US"/>
          </a:p>
        </p:txBody>
      </p:sp>
      <p:pic>
        <p:nvPicPr>
          <p:cNvPr id="2097175" name="Image 1" descr="preencoded.png"/>
          <p:cNvPicPr>
            <a:picLocks noChangeAspect="1"/>
          </p:cNvPicPr>
          <p:nvPr/>
        </p:nvPicPr>
        <p:blipFill>
          <a:blip xmlns:r="http://schemas.openxmlformats.org/officeDocument/2006/relationships" r:embed="rId2"/>
          <a:stretch>
            <a:fillRect/>
          </a:stretch>
        </p:blipFill>
        <p:spPr>
          <a:xfrm>
            <a:off x="7593806" y="1986558"/>
            <a:ext cx="5283994" cy="5283994"/>
          </a:xfrm>
          <a:prstGeom prst="rect"/>
        </p:spPr>
      </p:pic>
      <p:pic>
        <p:nvPicPr>
          <p:cNvPr id="2097176" name="Image 2" descr="preencoded.png">
            <a:hlinkClick r:id="rId3" tooltip=""/>
          </p:cNvPr>
          <p:cNvPicPr>
            <a:picLocks noChangeAspect="1"/>
          </p:cNvPicPr>
          <p:nvPr/>
        </p:nvPicPr>
        <p:blipFill>
          <a:blip xmlns:r="http://schemas.openxmlformats.org/officeDocument/2006/relationships" r:embed="rId4"/>
          <a:stretch>
            <a:fillRect/>
          </a:stretch>
        </p:blipFill>
        <p:spPr>
          <a:xfrm>
            <a:off x="12242153" y="7589520"/>
            <a:ext cx="2296807" cy="548640"/>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35" name=""/>
        <p:cNvGrpSpPr/>
        <p:nvPr/>
      </p:nvGrpSpPr>
      <p:grpSpPr>
        <a:xfrm>
          <a:off x="0" y="0"/>
          <a:ext cx="0" cy="0"/>
          <a:chOff x="0" y="0"/>
          <a:chExt cx="0" cy="0"/>
        </a:xfrm>
      </p:grpSpPr>
      <p:pic>
        <p:nvPicPr>
          <p:cNvPr id="2097177"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37" name="Shape 0"/>
          <p:cNvSpPr/>
          <p:nvPr/>
        </p:nvSpPr>
        <p:spPr>
          <a:xfrm>
            <a:off x="0" y="0"/>
            <a:ext cx="14630400" cy="8229600"/>
          </a:xfrm>
          <a:prstGeom prst="rect"/>
          <a:solidFill>
            <a:srgbClr val="0A0A0A">
              <a:alpha val="75000"/>
            </a:srgbClr>
          </a:solidFill>
        </p:spPr>
      </p:sp>
      <p:sp>
        <p:nvSpPr>
          <p:cNvPr id="1048638" name="Text 1"/>
          <p:cNvSpPr/>
          <p:nvPr/>
        </p:nvSpPr>
        <p:spPr>
          <a:xfrm>
            <a:off x="2913578" y="484227"/>
            <a:ext cx="4401503" cy="550188"/>
          </a:xfrm>
          <a:prstGeom prst="rect"/>
          <a:noFill/>
        </p:spPr>
        <p:txBody>
          <a:bodyPr anchor="t" rtlCol="0" wrap="none"/>
          <a:p>
            <a:pPr indent="0" marL="0">
              <a:lnSpc>
                <a:spcPts val="4332"/>
              </a:lnSpc>
              <a:buNone/>
            </a:pPr>
            <a:r>
              <a:rPr dirty="0" sz="3466" lang="en-US">
                <a:solidFill>
                  <a:srgbClr val="FAEBEB"/>
                </a:solidFill>
                <a:latin typeface="Dela Gothic One" pitchFamily="34" charset="0"/>
                <a:ea typeface="Dela Gothic One" pitchFamily="34" charset="-122"/>
                <a:cs typeface="Dela Gothic One" pitchFamily="34" charset="-120"/>
              </a:rPr>
              <a:t>CSS Box Model</a:t>
            </a:r>
            <a:endParaRPr dirty="0" sz="3466" lang="en-US"/>
          </a:p>
        </p:txBody>
      </p:sp>
      <p:pic>
        <p:nvPicPr>
          <p:cNvPr id="2097178" name="Image 1" descr="preencoded.png"/>
          <p:cNvPicPr>
            <a:picLocks noChangeAspect="1"/>
          </p:cNvPicPr>
          <p:nvPr/>
        </p:nvPicPr>
        <p:blipFill>
          <a:blip xmlns:r="http://schemas.openxmlformats.org/officeDocument/2006/relationships" r:embed="rId2"/>
          <a:stretch>
            <a:fillRect/>
          </a:stretch>
        </p:blipFill>
        <p:spPr>
          <a:xfrm>
            <a:off x="4569619" y="1386483"/>
            <a:ext cx="1089303" cy="1295995"/>
          </a:xfrm>
          <a:prstGeom prst="rect"/>
        </p:spPr>
      </p:pic>
      <p:sp>
        <p:nvSpPr>
          <p:cNvPr id="1048639" name="Text 2"/>
          <p:cNvSpPr/>
          <p:nvPr/>
        </p:nvSpPr>
        <p:spPr>
          <a:xfrm>
            <a:off x="5049441" y="2026444"/>
            <a:ext cx="129421" cy="351949"/>
          </a:xfrm>
          <a:prstGeom prst="rect"/>
          <a:noFill/>
        </p:spPr>
        <p:txBody>
          <a:bodyPr anchor="t" rtlCol="0" wrap="none"/>
          <a:p>
            <a:pPr algn="ctr" indent="0" marL="0">
              <a:lnSpc>
                <a:spcPts val="2773"/>
              </a:lnSpc>
              <a:buNone/>
            </a:pPr>
            <a:r>
              <a:rPr dirty="0" sz="1733" lang="en-US">
                <a:solidFill>
                  <a:srgbClr val="FFE5E5"/>
                </a:solidFill>
                <a:latin typeface="Dela Gothic One" pitchFamily="34" charset="0"/>
                <a:ea typeface="Dela Gothic One" pitchFamily="34" charset="-122"/>
                <a:cs typeface="Dela Gothic One" pitchFamily="34" charset="-120"/>
              </a:rPr>
              <a:t>1</a:t>
            </a:r>
            <a:endParaRPr dirty="0" sz="1733" lang="en-US"/>
          </a:p>
        </p:txBody>
      </p:sp>
      <p:sp>
        <p:nvSpPr>
          <p:cNvPr id="1048640" name="Text 3"/>
          <p:cNvSpPr/>
          <p:nvPr/>
        </p:nvSpPr>
        <p:spPr>
          <a:xfrm>
            <a:off x="5834896" y="1703308"/>
            <a:ext cx="2200751" cy="275034"/>
          </a:xfrm>
          <a:prstGeom prst="rect"/>
          <a:noFill/>
        </p:spPr>
        <p:txBody>
          <a:bodyPr anchor="t" rtlCol="0" wrap="none"/>
          <a:p>
            <a:pPr algn="l" indent="0" marL="0">
              <a:lnSpc>
                <a:spcPts val="2166"/>
              </a:lnSpc>
              <a:buNone/>
            </a:pPr>
            <a:r>
              <a:rPr dirty="0" sz="1733" lang="en-US">
                <a:solidFill>
                  <a:srgbClr val="FFE5E5"/>
                </a:solidFill>
                <a:latin typeface="Dela Gothic One" pitchFamily="34" charset="0"/>
                <a:ea typeface="Dela Gothic One" pitchFamily="34" charset="-122"/>
                <a:cs typeface="Dela Gothic One" pitchFamily="34" charset="-120"/>
              </a:rPr>
              <a:t>Content</a:t>
            </a:r>
            <a:endParaRPr dirty="0" sz="1733" lang="en-US"/>
          </a:p>
        </p:txBody>
      </p:sp>
      <p:sp>
        <p:nvSpPr>
          <p:cNvPr id="1048641" name="Text 4"/>
          <p:cNvSpPr/>
          <p:nvPr/>
        </p:nvSpPr>
        <p:spPr>
          <a:xfrm>
            <a:off x="5834896" y="2083951"/>
            <a:ext cx="5555694" cy="281702"/>
          </a:xfrm>
          <a:prstGeom prst="rect"/>
          <a:noFill/>
        </p:spPr>
        <p:txBody>
          <a:bodyPr anchor="t" rtlCol="0" wrap="none"/>
          <a:p>
            <a:pPr algn="l" indent="0" marL="0">
              <a:lnSpc>
                <a:spcPts val="2218"/>
              </a:lnSpc>
              <a:buNone/>
            </a:pPr>
            <a:r>
              <a:rPr dirty="0" sz="1386" lang="en-US">
                <a:solidFill>
                  <a:srgbClr val="FFE5E5"/>
                </a:solidFill>
                <a:latin typeface="DM Sans" pitchFamily="34" charset="0"/>
                <a:ea typeface="DM Sans" pitchFamily="34" charset="-122"/>
                <a:cs typeface="DM Sans" pitchFamily="34" charset="-120"/>
              </a:rPr>
              <a:t>The innermost layer of the box model, containing the actual content.</a:t>
            </a:r>
            <a:endParaRPr dirty="0" sz="1386" lang="en-US"/>
          </a:p>
        </p:txBody>
      </p:sp>
      <p:sp>
        <p:nvSpPr>
          <p:cNvPr id="1048642" name="Shape 5"/>
          <p:cNvSpPr/>
          <p:nvPr/>
        </p:nvSpPr>
        <p:spPr>
          <a:xfrm>
            <a:off x="5702856" y="2685663"/>
            <a:ext cx="5969913" cy="17562"/>
          </a:xfrm>
          <a:prstGeom prst="roundRect">
            <a:avLst>
              <a:gd name="adj" fmla="val 451137"/>
            </a:avLst>
          </a:prstGeom>
          <a:solidFill>
            <a:srgbClr val="8D2424"/>
          </a:solidFill>
        </p:spPr>
      </p:sp>
      <p:pic>
        <p:nvPicPr>
          <p:cNvPr id="2097179" name="Image 2" descr="preencoded.png"/>
          <p:cNvPicPr>
            <a:picLocks noChangeAspect="1"/>
          </p:cNvPicPr>
          <p:nvPr/>
        </p:nvPicPr>
        <p:blipFill>
          <a:blip xmlns:r="http://schemas.openxmlformats.org/officeDocument/2006/relationships" r:embed="rId3"/>
          <a:stretch>
            <a:fillRect/>
          </a:stretch>
        </p:blipFill>
        <p:spPr>
          <a:xfrm>
            <a:off x="4024908" y="2726412"/>
            <a:ext cx="2178725" cy="1295995"/>
          </a:xfrm>
          <a:prstGeom prst="rect"/>
        </p:spPr>
      </p:pic>
      <p:sp>
        <p:nvSpPr>
          <p:cNvPr id="1048643" name="Text 6"/>
          <p:cNvSpPr/>
          <p:nvPr/>
        </p:nvSpPr>
        <p:spPr>
          <a:xfrm>
            <a:off x="5022294" y="3198376"/>
            <a:ext cx="183833" cy="351949"/>
          </a:xfrm>
          <a:prstGeom prst="rect"/>
          <a:noFill/>
        </p:spPr>
        <p:txBody>
          <a:bodyPr anchor="t" rtlCol="0" wrap="none"/>
          <a:p>
            <a:pPr algn="ctr" indent="0" marL="0">
              <a:lnSpc>
                <a:spcPts val="2773"/>
              </a:lnSpc>
              <a:buNone/>
            </a:pPr>
            <a:r>
              <a:rPr dirty="0" sz="1733" lang="en-US">
                <a:solidFill>
                  <a:srgbClr val="FFE5E5"/>
                </a:solidFill>
                <a:latin typeface="Dela Gothic One" pitchFamily="34" charset="0"/>
                <a:ea typeface="Dela Gothic One" pitchFamily="34" charset="-122"/>
                <a:cs typeface="Dela Gothic One" pitchFamily="34" charset="-120"/>
              </a:rPr>
              <a:t>2</a:t>
            </a:r>
            <a:endParaRPr dirty="0" sz="1733" lang="en-US"/>
          </a:p>
        </p:txBody>
      </p:sp>
      <p:sp>
        <p:nvSpPr>
          <p:cNvPr id="1048644" name="Text 7"/>
          <p:cNvSpPr/>
          <p:nvPr/>
        </p:nvSpPr>
        <p:spPr>
          <a:xfrm>
            <a:off x="6379607" y="3043237"/>
            <a:ext cx="2200751" cy="275034"/>
          </a:xfrm>
          <a:prstGeom prst="rect"/>
          <a:noFill/>
        </p:spPr>
        <p:txBody>
          <a:bodyPr anchor="t" rtlCol="0" wrap="none"/>
          <a:p>
            <a:pPr algn="l" indent="0" marL="0">
              <a:lnSpc>
                <a:spcPts val="2166"/>
              </a:lnSpc>
              <a:buNone/>
            </a:pPr>
            <a:r>
              <a:rPr dirty="0" sz="1733" lang="en-US">
                <a:solidFill>
                  <a:srgbClr val="FFE5E5"/>
                </a:solidFill>
                <a:latin typeface="Dela Gothic One" pitchFamily="34" charset="0"/>
                <a:ea typeface="Dela Gothic One" pitchFamily="34" charset="-122"/>
                <a:cs typeface="Dela Gothic One" pitchFamily="34" charset="-120"/>
              </a:rPr>
              <a:t>Padding</a:t>
            </a:r>
            <a:endParaRPr dirty="0" sz="1733" lang="en-US"/>
          </a:p>
        </p:txBody>
      </p:sp>
      <p:sp>
        <p:nvSpPr>
          <p:cNvPr id="1048645" name="Text 8"/>
          <p:cNvSpPr/>
          <p:nvPr/>
        </p:nvSpPr>
        <p:spPr>
          <a:xfrm>
            <a:off x="6379607" y="3423880"/>
            <a:ext cx="3900130" cy="281702"/>
          </a:xfrm>
          <a:prstGeom prst="rect"/>
          <a:noFill/>
        </p:spPr>
        <p:txBody>
          <a:bodyPr anchor="t" rtlCol="0" wrap="none"/>
          <a:p>
            <a:pPr algn="l" indent="0" marL="0">
              <a:lnSpc>
                <a:spcPts val="2218"/>
              </a:lnSpc>
              <a:buNone/>
            </a:pPr>
            <a:r>
              <a:rPr dirty="0" sz="1386" lang="en-US">
                <a:solidFill>
                  <a:srgbClr val="FFE5E5"/>
                </a:solidFill>
                <a:latin typeface="DM Sans" pitchFamily="34" charset="0"/>
                <a:ea typeface="DM Sans" pitchFamily="34" charset="-122"/>
                <a:cs typeface="DM Sans" pitchFamily="34" charset="-120"/>
              </a:rPr>
              <a:t>The space between the content and the border.</a:t>
            </a:r>
            <a:endParaRPr dirty="0" sz="1386" lang="en-US"/>
          </a:p>
        </p:txBody>
      </p:sp>
      <p:sp>
        <p:nvSpPr>
          <p:cNvPr id="1048646" name="Shape 9"/>
          <p:cNvSpPr/>
          <p:nvPr/>
        </p:nvSpPr>
        <p:spPr>
          <a:xfrm>
            <a:off x="6247567" y="4025592"/>
            <a:ext cx="5425202" cy="17562"/>
          </a:xfrm>
          <a:prstGeom prst="roundRect">
            <a:avLst>
              <a:gd name="adj" fmla="val 451137"/>
            </a:avLst>
          </a:prstGeom>
          <a:solidFill>
            <a:srgbClr val="8D2424"/>
          </a:solidFill>
        </p:spPr>
      </p:sp>
      <p:pic>
        <p:nvPicPr>
          <p:cNvPr id="2097180" name="Image 3" descr="preencoded.png"/>
          <p:cNvPicPr>
            <a:picLocks noChangeAspect="1"/>
          </p:cNvPicPr>
          <p:nvPr/>
        </p:nvPicPr>
        <p:blipFill>
          <a:blip xmlns:r="http://schemas.openxmlformats.org/officeDocument/2006/relationships" r:embed="rId4"/>
          <a:stretch>
            <a:fillRect/>
          </a:stretch>
        </p:blipFill>
        <p:spPr>
          <a:xfrm>
            <a:off x="3480197" y="4066342"/>
            <a:ext cx="3268147" cy="1295995"/>
          </a:xfrm>
          <a:prstGeom prst="rect"/>
        </p:spPr>
      </p:pic>
      <p:sp>
        <p:nvSpPr>
          <p:cNvPr id="1048647" name="Text 10"/>
          <p:cNvSpPr/>
          <p:nvPr/>
        </p:nvSpPr>
        <p:spPr>
          <a:xfrm>
            <a:off x="5017175" y="4538305"/>
            <a:ext cx="193953" cy="351949"/>
          </a:xfrm>
          <a:prstGeom prst="rect"/>
          <a:noFill/>
        </p:spPr>
        <p:txBody>
          <a:bodyPr anchor="t" rtlCol="0" wrap="none"/>
          <a:p>
            <a:pPr algn="ctr" indent="0" marL="0">
              <a:lnSpc>
                <a:spcPts val="2773"/>
              </a:lnSpc>
              <a:buNone/>
            </a:pPr>
            <a:r>
              <a:rPr dirty="0" sz="1733" lang="en-US">
                <a:solidFill>
                  <a:srgbClr val="FFE5E5"/>
                </a:solidFill>
                <a:latin typeface="Dela Gothic One" pitchFamily="34" charset="0"/>
                <a:ea typeface="Dela Gothic One" pitchFamily="34" charset="-122"/>
                <a:cs typeface="Dela Gothic One" pitchFamily="34" charset="-120"/>
              </a:rPr>
              <a:t>3</a:t>
            </a:r>
            <a:endParaRPr dirty="0" sz="1733" lang="en-US"/>
          </a:p>
        </p:txBody>
      </p:sp>
      <p:sp>
        <p:nvSpPr>
          <p:cNvPr id="1048648" name="Text 11"/>
          <p:cNvSpPr/>
          <p:nvPr/>
        </p:nvSpPr>
        <p:spPr>
          <a:xfrm>
            <a:off x="6924318" y="4383167"/>
            <a:ext cx="2200751" cy="275034"/>
          </a:xfrm>
          <a:prstGeom prst="rect"/>
          <a:noFill/>
        </p:spPr>
        <p:txBody>
          <a:bodyPr anchor="t" rtlCol="0" wrap="none"/>
          <a:p>
            <a:pPr algn="l" indent="0" marL="0">
              <a:lnSpc>
                <a:spcPts val="2166"/>
              </a:lnSpc>
              <a:buNone/>
            </a:pPr>
            <a:r>
              <a:rPr dirty="0" sz="1733" lang="en-US">
                <a:solidFill>
                  <a:srgbClr val="FFE5E5"/>
                </a:solidFill>
                <a:latin typeface="Dela Gothic One" pitchFamily="34" charset="0"/>
                <a:ea typeface="Dela Gothic One" pitchFamily="34" charset="-122"/>
                <a:cs typeface="Dela Gothic One" pitchFamily="34" charset="-120"/>
              </a:rPr>
              <a:t>Border</a:t>
            </a:r>
            <a:endParaRPr dirty="0" sz="1733" lang="en-US"/>
          </a:p>
        </p:txBody>
      </p:sp>
      <p:sp>
        <p:nvSpPr>
          <p:cNvPr id="1048649" name="Text 12"/>
          <p:cNvSpPr/>
          <p:nvPr/>
        </p:nvSpPr>
        <p:spPr>
          <a:xfrm>
            <a:off x="6924318" y="4763810"/>
            <a:ext cx="3759875" cy="281702"/>
          </a:xfrm>
          <a:prstGeom prst="rect"/>
          <a:noFill/>
        </p:spPr>
        <p:txBody>
          <a:bodyPr anchor="t" rtlCol="0" wrap="none"/>
          <a:p>
            <a:pPr algn="l" indent="0" marL="0">
              <a:lnSpc>
                <a:spcPts val="2218"/>
              </a:lnSpc>
              <a:buNone/>
            </a:pPr>
            <a:r>
              <a:rPr dirty="0" sz="1386" lang="en-US">
                <a:solidFill>
                  <a:srgbClr val="FFE5E5"/>
                </a:solidFill>
                <a:latin typeface="DM Sans" pitchFamily="34" charset="0"/>
                <a:ea typeface="DM Sans" pitchFamily="34" charset="-122"/>
                <a:cs typeface="DM Sans" pitchFamily="34" charset="-120"/>
              </a:rPr>
              <a:t>The line surrounding the padding and content.</a:t>
            </a:r>
            <a:endParaRPr dirty="0" sz="1386" lang="en-US"/>
          </a:p>
        </p:txBody>
      </p:sp>
      <p:sp>
        <p:nvSpPr>
          <p:cNvPr id="1048650" name="Shape 13"/>
          <p:cNvSpPr/>
          <p:nvPr/>
        </p:nvSpPr>
        <p:spPr>
          <a:xfrm>
            <a:off x="6792278" y="5365522"/>
            <a:ext cx="4880491" cy="17562"/>
          </a:xfrm>
          <a:prstGeom prst="roundRect">
            <a:avLst>
              <a:gd name="adj" fmla="val 451137"/>
            </a:avLst>
          </a:prstGeom>
          <a:solidFill>
            <a:srgbClr val="8D2424"/>
          </a:solidFill>
        </p:spPr>
      </p:sp>
      <p:pic>
        <p:nvPicPr>
          <p:cNvPr id="2097181" name="Image 4" descr="preencoded.png"/>
          <p:cNvPicPr>
            <a:picLocks noChangeAspect="1"/>
          </p:cNvPicPr>
          <p:nvPr/>
        </p:nvPicPr>
        <p:blipFill>
          <a:blip xmlns:r="http://schemas.openxmlformats.org/officeDocument/2006/relationships" r:embed="rId5"/>
          <a:stretch>
            <a:fillRect/>
          </a:stretch>
        </p:blipFill>
        <p:spPr>
          <a:xfrm>
            <a:off x="2935486" y="5406271"/>
            <a:ext cx="4357449" cy="1295995"/>
          </a:xfrm>
          <a:prstGeom prst="rect"/>
        </p:spPr>
      </p:pic>
      <p:sp>
        <p:nvSpPr>
          <p:cNvPr id="1048651" name="Text 14"/>
          <p:cNvSpPr/>
          <p:nvPr/>
        </p:nvSpPr>
        <p:spPr>
          <a:xfrm>
            <a:off x="5012412" y="5878235"/>
            <a:ext cx="203359" cy="351949"/>
          </a:xfrm>
          <a:prstGeom prst="rect"/>
          <a:noFill/>
        </p:spPr>
        <p:txBody>
          <a:bodyPr anchor="t" rtlCol="0" wrap="none"/>
          <a:p>
            <a:pPr algn="ctr" indent="0" marL="0">
              <a:lnSpc>
                <a:spcPts val="2773"/>
              </a:lnSpc>
              <a:buNone/>
            </a:pPr>
            <a:r>
              <a:rPr dirty="0" sz="1733" lang="en-US">
                <a:solidFill>
                  <a:srgbClr val="FFE5E5"/>
                </a:solidFill>
                <a:latin typeface="Dela Gothic One" pitchFamily="34" charset="0"/>
                <a:ea typeface="Dela Gothic One" pitchFamily="34" charset="-122"/>
                <a:cs typeface="Dela Gothic One" pitchFamily="34" charset="-120"/>
              </a:rPr>
              <a:t>4</a:t>
            </a:r>
            <a:endParaRPr dirty="0" sz="1733" lang="en-US"/>
          </a:p>
        </p:txBody>
      </p:sp>
      <p:sp>
        <p:nvSpPr>
          <p:cNvPr id="1048652" name="Text 15"/>
          <p:cNvSpPr/>
          <p:nvPr/>
        </p:nvSpPr>
        <p:spPr>
          <a:xfrm>
            <a:off x="7468910" y="5582245"/>
            <a:ext cx="2200751" cy="275034"/>
          </a:xfrm>
          <a:prstGeom prst="rect"/>
          <a:noFill/>
        </p:spPr>
        <p:txBody>
          <a:bodyPr anchor="t" rtlCol="0" wrap="none"/>
          <a:p>
            <a:pPr algn="l" indent="0" marL="0">
              <a:lnSpc>
                <a:spcPts val="2166"/>
              </a:lnSpc>
              <a:buNone/>
            </a:pPr>
            <a:r>
              <a:rPr dirty="0" sz="1733" lang="en-US">
                <a:solidFill>
                  <a:srgbClr val="FFE5E5"/>
                </a:solidFill>
                <a:latin typeface="Dela Gothic One" pitchFamily="34" charset="0"/>
                <a:ea typeface="Dela Gothic One" pitchFamily="34" charset="-122"/>
                <a:cs typeface="Dela Gothic One" pitchFamily="34" charset="-120"/>
              </a:rPr>
              <a:t>Margin</a:t>
            </a:r>
            <a:endParaRPr dirty="0" sz="1733" lang="en-US"/>
          </a:p>
        </p:txBody>
      </p:sp>
      <p:sp>
        <p:nvSpPr>
          <p:cNvPr id="1048653" name="Text 16"/>
          <p:cNvSpPr/>
          <p:nvPr/>
        </p:nvSpPr>
        <p:spPr>
          <a:xfrm>
            <a:off x="7468910" y="5962888"/>
            <a:ext cx="4071818" cy="563404"/>
          </a:xfrm>
          <a:prstGeom prst="rect"/>
          <a:noFill/>
        </p:spPr>
        <p:txBody>
          <a:bodyPr anchor="t" rtlCol="0" wrap="square"/>
          <a:p>
            <a:pPr algn="l" indent="0" marL="0">
              <a:lnSpc>
                <a:spcPts val="2218"/>
              </a:lnSpc>
              <a:buNone/>
            </a:pPr>
            <a:r>
              <a:rPr dirty="0" sz="1386" lang="en-US">
                <a:solidFill>
                  <a:srgbClr val="FFE5E5"/>
                </a:solidFill>
                <a:latin typeface="DM Sans" pitchFamily="34" charset="0"/>
                <a:ea typeface="DM Sans" pitchFamily="34" charset="-122"/>
                <a:cs typeface="DM Sans" pitchFamily="34" charset="-120"/>
              </a:rPr>
              <a:t>The space between the border and the surrounding elements.</a:t>
            </a:r>
            <a:endParaRPr dirty="0" sz="1386" lang="en-US"/>
          </a:p>
        </p:txBody>
      </p:sp>
      <p:sp>
        <p:nvSpPr>
          <p:cNvPr id="1048654" name="Text 17"/>
          <p:cNvSpPr/>
          <p:nvPr/>
        </p:nvSpPr>
        <p:spPr>
          <a:xfrm>
            <a:off x="2913578" y="6900267"/>
            <a:ext cx="8803124" cy="845106"/>
          </a:xfrm>
          <a:prstGeom prst="rect"/>
          <a:noFill/>
        </p:spPr>
        <p:txBody>
          <a:bodyPr anchor="t" rtlCol="0" wrap="square"/>
          <a:p>
            <a:pPr indent="0" marL="0">
              <a:lnSpc>
                <a:spcPts val="2218"/>
              </a:lnSpc>
              <a:buNone/>
            </a:pPr>
            <a:r>
              <a:rPr dirty="0" sz="1386" lang="en-US">
                <a:solidFill>
                  <a:srgbClr val="FFE5E5"/>
                </a:solidFill>
                <a:latin typeface="DM Sans" pitchFamily="34" charset="0"/>
                <a:ea typeface="DM Sans" pitchFamily="34" charset="-122"/>
                <a:cs typeface="DM Sans" pitchFamily="34" charset="-120"/>
              </a:rPr>
              <a:t>The CSS box model is a fundamental concept that describes how elements are sized and positioned on a web page. Understanding the box model, with its four key components - content, padding, border, and margin - is crucial for effectively controlling the layout and spacing of HTML elements using CSS.</a:t>
            </a:r>
            <a:endParaRPr dirty="0" sz="1386" lang="en-US"/>
          </a:p>
        </p:txBody>
      </p:sp>
      <p:pic>
        <p:nvPicPr>
          <p:cNvPr id="2097182" name="Image 5" descr="preencoded.png">
            <a:hlinkClick r:id="rId6" tooltip=""/>
          </p:cNvPr>
          <p:cNvPicPr>
            <a:picLocks noChangeAspect="1"/>
          </p:cNvPicPr>
          <p:nvPr/>
        </p:nvPicPr>
        <p:blipFill>
          <a:blip xmlns:r="http://schemas.openxmlformats.org/officeDocument/2006/relationships" r:embed="rId7"/>
          <a:stretch>
            <a:fillRect/>
          </a:stretch>
        </p:blipFill>
        <p:spPr>
          <a:xfrm>
            <a:off x="12242153" y="7589520"/>
            <a:ext cx="2296807" cy="548640"/>
          </a:xfrm>
          <a:prstGeom prst="rec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38" name=""/>
        <p:cNvGrpSpPr/>
        <p:nvPr/>
      </p:nvGrpSpPr>
      <p:grpSpPr>
        <a:xfrm>
          <a:off x="0" y="0"/>
          <a:ext cx="0" cy="0"/>
          <a:chOff x="0" y="0"/>
          <a:chExt cx="0" cy="0"/>
        </a:xfrm>
      </p:grpSpPr>
      <p:pic>
        <p:nvPicPr>
          <p:cNvPr id="2097183"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58" name="Shape 0"/>
          <p:cNvSpPr/>
          <p:nvPr/>
        </p:nvSpPr>
        <p:spPr>
          <a:xfrm>
            <a:off x="0" y="0"/>
            <a:ext cx="14630400" cy="8229600"/>
          </a:xfrm>
          <a:prstGeom prst="rect"/>
          <a:solidFill>
            <a:srgbClr val="0A0A0A">
              <a:alpha val="75000"/>
            </a:srgbClr>
          </a:solidFill>
        </p:spPr>
      </p:sp>
      <p:sp>
        <p:nvSpPr>
          <p:cNvPr id="1048659" name="Text 1"/>
          <p:cNvSpPr/>
          <p:nvPr/>
        </p:nvSpPr>
        <p:spPr>
          <a:xfrm>
            <a:off x="1760220" y="1072753"/>
            <a:ext cx="10846356" cy="694373"/>
          </a:xfrm>
          <a:prstGeom prst="rect"/>
          <a:noFill/>
        </p:spPr>
        <p:txBody>
          <a:bodyPr anchor="t" rtlCol="0" wrap="none"/>
          <a:p>
            <a:pPr indent="0" marL="0">
              <a:lnSpc>
                <a:spcPts val="5468"/>
              </a:lnSpc>
              <a:buNone/>
            </a:pPr>
            <a:r>
              <a:rPr dirty="0" sz="4374" lang="en-US">
                <a:solidFill>
                  <a:srgbClr val="FAEBEB"/>
                </a:solidFill>
                <a:latin typeface="Dela Gothic One" pitchFamily="34" charset="0"/>
                <a:ea typeface="Dela Gothic One" pitchFamily="34" charset="-122"/>
                <a:cs typeface="Dela Gothic One" pitchFamily="34" charset="-120"/>
              </a:rPr>
              <a:t>Responsive Web Design with CSS</a:t>
            </a:r>
            <a:endParaRPr dirty="0" sz="4374" lang="en-US"/>
          </a:p>
        </p:txBody>
      </p:sp>
      <p:sp>
        <p:nvSpPr>
          <p:cNvPr id="1048660" name="Text 2"/>
          <p:cNvSpPr/>
          <p:nvPr/>
        </p:nvSpPr>
        <p:spPr>
          <a:xfrm>
            <a:off x="1760220" y="2322552"/>
            <a:ext cx="5388293" cy="733187"/>
          </a:xfrm>
          <a:prstGeom prst="rect"/>
          <a:noFill/>
        </p:spPr>
        <p:txBody>
          <a:bodyPr anchor="t" rtlCol="0" wrap="none"/>
          <a:p>
            <a:pPr algn="ctr" indent="0" marL="0">
              <a:lnSpc>
                <a:spcPts val="5774"/>
              </a:lnSpc>
              <a:buNone/>
            </a:pPr>
            <a:r>
              <a:rPr dirty="0" sz="5774" lang="en-US">
                <a:solidFill>
                  <a:srgbClr val="FFE5E5"/>
                </a:solidFill>
                <a:latin typeface="Dela Gothic One" pitchFamily="34" charset="0"/>
                <a:ea typeface="Dela Gothic One" pitchFamily="34" charset="-122"/>
                <a:cs typeface="Dela Gothic One" pitchFamily="34" charset="-120"/>
              </a:rPr>
              <a:t>1K</a:t>
            </a:r>
            <a:endParaRPr dirty="0" sz="5774" lang="en-US"/>
          </a:p>
        </p:txBody>
      </p:sp>
      <p:sp>
        <p:nvSpPr>
          <p:cNvPr id="1048661" name="Text 3"/>
          <p:cNvSpPr/>
          <p:nvPr/>
        </p:nvSpPr>
        <p:spPr>
          <a:xfrm>
            <a:off x="3065621" y="3333393"/>
            <a:ext cx="2777490" cy="347186"/>
          </a:xfrm>
          <a:prstGeom prst="rect"/>
          <a:noFill/>
        </p:spPr>
        <p:txBody>
          <a:bodyPr anchor="t" rtlCol="0" wrap="none"/>
          <a:p>
            <a:pPr algn="ctr" indent="0" marL="0">
              <a:lnSpc>
                <a:spcPts val="2734"/>
              </a:lnSpc>
              <a:buNone/>
            </a:pPr>
            <a:r>
              <a:rPr dirty="0" sz="2187" lang="en-US">
                <a:solidFill>
                  <a:srgbClr val="FFE5E5"/>
                </a:solidFill>
                <a:latin typeface="Dela Gothic One" pitchFamily="34" charset="0"/>
                <a:ea typeface="Dela Gothic One" pitchFamily="34" charset="-122"/>
                <a:cs typeface="Dela Gothic One" pitchFamily="34" charset="-120"/>
              </a:rPr>
              <a:t>Devices</a:t>
            </a:r>
            <a:endParaRPr dirty="0" sz="2187" lang="en-US"/>
          </a:p>
        </p:txBody>
      </p:sp>
      <p:sp>
        <p:nvSpPr>
          <p:cNvPr id="1048662" name="Text 4"/>
          <p:cNvSpPr/>
          <p:nvPr/>
        </p:nvSpPr>
        <p:spPr>
          <a:xfrm>
            <a:off x="1760220" y="3813810"/>
            <a:ext cx="5388293" cy="710803"/>
          </a:xfrm>
          <a:prstGeom prst="rect"/>
          <a:noFill/>
        </p:spPr>
        <p:txBody>
          <a:bodyPr anchor="t" rtlCol="0" wrap="square"/>
          <a:p>
            <a:pPr algn="ctr" indent="0" marL="0">
              <a:lnSpc>
                <a:spcPts val="2799"/>
              </a:lnSpc>
              <a:buNone/>
            </a:pPr>
            <a:r>
              <a:rPr dirty="0" sz="1750" lang="en-US">
                <a:solidFill>
                  <a:srgbClr val="FFE5E5"/>
                </a:solidFill>
                <a:latin typeface="DM Sans" pitchFamily="34" charset="0"/>
                <a:ea typeface="DM Sans" pitchFamily="34" charset="-122"/>
                <a:cs typeface="DM Sans" pitchFamily="34" charset="-120"/>
              </a:rPr>
              <a:t>Websites accessed from a wide range of devices, from desktops to smartphones.</a:t>
            </a:r>
            <a:endParaRPr dirty="0" sz="1750" lang="en-US"/>
          </a:p>
        </p:txBody>
      </p:sp>
      <p:sp>
        <p:nvSpPr>
          <p:cNvPr id="1048663" name="Text 5"/>
          <p:cNvSpPr/>
          <p:nvPr/>
        </p:nvSpPr>
        <p:spPr>
          <a:xfrm>
            <a:off x="7481768" y="2322552"/>
            <a:ext cx="5388412" cy="733187"/>
          </a:xfrm>
          <a:prstGeom prst="rect"/>
          <a:noFill/>
        </p:spPr>
        <p:txBody>
          <a:bodyPr anchor="t" rtlCol="0" wrap="none"/>
          <a:p>
            <a:pPr algn="ctr" indent="0" marL="0">
              <a:lnSpc>
                <a:spcPts val="5774"/>
              </a:lnSpc>
              <a:buNone/>
            </a:pPr>
            <a:r>
              <a:rPr dirty="0" sz="5774" lang="en-US">
                <a:solidFill>
                  <a:srgbClr val="FFE5E5"/>
                </a:solidFill>
                <a:latin typeface="Dela Gothic One" pitchFamily="34" charset="0"/>
                <a:ea typeface="Dela Gothic One" pitchFamily="34" charset="-122"/>
                <a:cs typeface="Dela Gothic One" pitchFamily="34" charset="-120"/>
              </a:rPr>
              <a:t>80%</a:t>
            </a:r>
            <a:endParaRPr dirty="0" sz="5774" lang="en-US"/>
          </a:p>
        </p:txBody>
      </p:sp>
      <p:sp>
        <p:nvSpPr>
          <p:cNvPr id="1048664" name="Text 6"/>
          <p:cNvSpPr/>
          <p:nvPr/>
        </p:nvSpPr>
        <p:spPr>
          <a:xfrm>
            <a:off x="8787170" y="3333393"/>
            <a:ext cx="2777490" cy="347186"/>
          </a:xfrm>
          <a:prstGeom prst="rect"/>
          <a:noFill/>
        </p:spPr>
        <p:txBody>
          <a:bodyPr anchor="t" rtlCol="0" wrap="none"/>
          <a:p>
            <a:pPr algn="ctr" indent="0" marL="0">
              <a:lnSpc>
                <a:spcPts val="2734"/>
              </a:lnSpc>
              <a:buNone/>
            </a:pPr>
            <a:r>
              <a:rPr dirty="0" sz="2187" lang="en-US">
                <a:solidFill>
                  <a:srgbClr val="FFE5E5"/>
                </a:solidFill>
                <a:latin typeface="Dela Gothic One" pitchFamily="34" charset="0"/>
                <a:ea typeface="Dela Gothic One" pitchFamily="34" charset="-122"/>
                <a:cs typeface="Dela Gothic One" pitchFamily="34" charset="-120"/>
              </a:rPr>
              <a:t>Mobile Usage</a:t>
            </a:r>
            <a:endParaRPr dirty="0" sz="2187" lang="en-US"/>
          </a:p>
        </p:txBody>
      </p:sp>
      <p:sp>
        <p:nvSpPr>
          <p:cNvPr id="1048665" name="Text 7"/>
          <p:cNvSpPr/>
          <p:nvPr/>
        </p:nvSpPr>
        <p:spPr>
          <a:xfrm>
            <a:off x="7481768" y="3813810"/>
            <a:ext cx="5388412" cy="710803"/>
          </a:xfrm>
          <a:prstGeom prst="rect"/>
          <a:noFill/>
        </p:spPr>
        <p:txBody>
          <a:bodyPr anchor="t" rtlCol="0" wrap="square"/>
          <a:p>
            <a:pPr algn="ctr" indent="0" marL="0">
              <a:lnSpc>
                <a:spcPts val="2799"/>
              </a:lnSpc>
              <a:buNone/>
            </a:pPr>
            <a:r>
              <a:rPr dirty="0" sz="1750" lang="en-US">
                <a:solidFill>
                  <a:srgbClr val="FFE5E5"/>
                </a:solidFill>
                <a:latin typeface="DM Sans" pitchFamily="34" charset="0"/>
                <a:ea typeface="DM Sans" pitchFamily="34" charset="-122"/>
                <a:cs typeface="DM Sans" pitchFamily="34" charset="-120"/>
              </a:rPr>
              <a:t>Majority of web traffic now comes from mobile devices.</a:t>
            </a:r>
            <a:endParaRPr dirty="0" sz="1750" lang="en-US"/>
          </a:p>
        </p:txBody>
      </p:sp>
      <p:sp>
        <p:nvSpPr>
          <p:cNvPr id="1048666" name="Text 8"/>
          <p:cNvSpPr/>
          <p:nvPr/>
        </p:nvSpPr>
        <p:spPr>
          <a:xfrm>
            <a:off x="1760220" y="4774525"/>
            <a:ext cx="11109960" cy="1066205"/>
          </a:xfrm>
          <a:prstGeom prst="rect"/>
          <a:noFill/>
        </p:spPr>
        <p:txBody>
          <a:bodyPr anchor="t" rtlCol="0" wrap="square"/>
          <a:p>
            <a:pPr indent="0" marL="0">
              <a:lnSpc>
                <a:spcPts val="2799"/>
              </a:lnSpc>
              <a:buNone/>
            </a:pPr>
            <a:r>
              <a:rPr dirty="0" sz="1750" lang="en-US">
                <a:solidFill>
                  <a:srgbClr val="FFE5E5"/>
                </a:solidFill>
                <a:latin typeface="DM Sans" pitchFamily="34" charset="0"/>
                <a:ea typeface="DM Sans" pitchFamily="34" charset="-122"/>
                <a:cs typeface="DM Sans" pitchFamily="34" charset="-120"/>
              </a:rPr>
              <a:t>Responsive web design is a crucial consideration in modern web development. As the number of devices and screen sizes continues to grow, it's essential to create websites that can adapt and provide an optimal user experience across all platforms.</a:t>
            </a:r>
            <a:endParaRPr dirty="0" sz="1750" lang="en-US"/>
          </a:p>
        </p:txBody>
      </p:sp>
      <p:sp>
        <p:nvSpPr>
          <p:cNvPr id="1048667" name="Text 9"/>
          <p:cNvSpPr/>
          <p:nvPr/>
        </p:nvSpPr>
        <p:spPr>
          <a:xfrm>
            <a:off x="1760220" y="6090642"/>
            <a:ext cx="11109960" cy="1066205"/>
          </a:xfrm>
          <a:prstGeom prst="rect"/>
          <a:noFill/>
        </p:spPr>
        <p:txBody>
          <a:bodyPr anchor="t" rtlCol="0" wrap="square"/>
          <a:p>
            <a:pPr indent="0" marL="0">
              <a:lnSpc>
                <a:spcPts val="2799"/>
              </a:lnSpc>
              <a:buNone/>
            </a:pPr>
            <a:r>
              <a:rPr dirty="0" sz="1750" lang="en-US">
                <a:solidFill>
                  <a:srgbClr val="FFE5E5"/>
                </a:solidFill>
                <a:latin typeface="DM Sans" pitchFamily="34" charset="0"/>
                <a:ea typeface="DM Sans" pitchFamily="34" charset="-122"/>
                <a:cs typeface="DM Sans" pitchFamily="34" charset="-120"/>
              </a:rPr>
              <a:t>CSS plays a vital role in responsive design, offering tools and techniques to ensure a site's layout, content, and functionality are properly scaled and rearranged based on the user's device and viewport. This allows for a seamless, high-quality experience no matter how the user is accessing the website.</a:t>
            </a:r>
            <a:endParaRPr dirty="0" sz="1750" lang="en-US"/>
          </a:p>
        </p:txBody>
      </p:sp>
      <p:pic>
        <p:nvPicPr>
          <p:cNvPr id="2097184" name="Image 1" descr="preencoded.png">
            <a:hlinkClick r:id="rId2" tooltip=""/>
          </p:cNvPr>
          <p:cNvPicPr>
            <a:picLocks noChangeAspect="1"/>
          </p:cNvPicPr>
          <p:nvPr/>
        </p:nvPicPr>
        <p:blipFill>
          <a:blip xmlns:r="http://schemas.openxmlformats.org/officeDocument/2006/relationships" r:embed="rId3"/>
          <a:stretch>
            <a:fillRect/>
          </a:stretch>
        </p:blipFill>
        <p:spPr>
          <a:xfrm>
            <a:off x="12242153" y="7589520"/>
            <a:ext cx="2296807" cy="548640"/>
          </a:xfrm>
          <a:prstGeom prst="rect"/>
        </p:spPr>
      </p:pic>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Company>PptxGenJS</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creator>PptxGenJS</dc:creator>
  <cp:lastModifiedBy>PptxGenJS</cp:lastModifiedBy>
  <dcterms:created xsi:type="dcterms:W3CDTF">2024-04-29T08:39:36Z</dcterms:created>
  <dcterms:modified xsi:type="dcterms:W3CDTF">2024-05-13T21:15:27Z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6676fcd549bb4949a799653cf81049b6</vt:lpwstr>
  </property>
</Properties>
</file>